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2"/>
  </p:notesMasterIdLst>
  <p:sldIdLst>
    <p:sldId id="5800" r:id="rId2"/>
    <p:sldId id="6128" r:id="rId3"/>
    <p:sldId id="6245" r:id="rId4"/>
    <p:sldId id="6129" r:id="rId5"/>
    <p:sldId id="6130" r:id="rId6"/>
    <p:sldId id="6131" r:id="rId7"/>
    <p:sldId id="6141" r:id="rId8"/>
    <p:sldId id="5970" r:id="rId9"/>
    <p:sldId id="6281" r:id="rId10"/>
    <p:sldId id="5971" r:id="rId11"/>
    <p:sldId id="5972" r:id="rId12"/>
    <p:sldId id="5974" r:id="rId13"/>
    <p:sldId id="6142" r:id="rId14"/>
    <p:sldId id="5884" r:id="rId15"/>
    <p:sldId id="6044" r:id="rId16"/>
    <p:sldId id="6056" r:id="rId17"/>
    <p:sldId id="6059" r:id="rId18"/>
    <p:sldId id="6065" r:id="rId19"/>
    <p:sldId id="6066" r:id="rId20"/>
    <p:sldId id="5967" r:id="rId21"/>
    <p:sldId id="5991" r:id="rId22"/>
    <p:sldId id="5968" r:id="rId23"/>
    <p:sldId id="6173" r:id="rId24"/>
    <p:sldId id="6162" r:id="rId25"/>
    <p:sldId id="6190" r:id="rId26"/>
    <p:sldId id="6191" r:id="rId27"/>
    <p:sldId id="6192" r:id="rId28"/>
    <p:sldId id="5912" r:id="rId29"/>
    <p:sldId id="6053" r:id="rId30"/>
    <p:sldId id="5909" r:id="rId31"/>
    <p:sldId id="5910" r:id="rId32"/>
    <p:sldId id="6102" r:id="rId33"/>
    <p:sldId id="5966" r:id="rId34"/>
    <p:sldId id="5964" r:id="rId35"/>
    <p:sldId id="5975" r:id="rId36"/>
    <p:sldId id="6132" r:id="rId37"/>
    <p:sldId id="5980" r:id="rId38"/>
    <p:sldId id="5984" r:id="rId39"/>
    <p:sldId id="5985" r:id="rId40"/>
    <p:sldId id="5986" r:id="rId41"/>
    <p:sldId id="5981" r:id="rId42"/>
    <p:sldId id="5673" r:id="rId43"/>
    <p:sldId id="5448" r:id="rId44"/>
    <p:sldId id="5841" r:id="rId45"/>
    <p:sldId id="5451" r:id="rId46"/>
    <p:sldId id="5452" r:id="rId47"/>
    <p:sldId id="6036" r:id="rId48"/>
    <p:sldId id="6246" r:id="rId49"/>
    <p:sldId id="6205" r:id="rId50"/>
    <p:sldId id="6206" r:id="rId51"/>
    <p:sldId id="6207" r:id="rId52"/>
    <p:sldId id="6208" r:id="rId53"/>
    <p:sldId id="6209" r:id="rId54"/>
    <p:sldId id="6210" r:id="rId55"/>
    <p:sldId id="6211" r:id="rId56"/>
    <p:sldId id="6212" r:id="rId57"/>
    <p:sldId id="6213" r:id="rId58"/>
    <p:sldId id="6214" r:id="rId59"/>
    <p:sldId id="6215" r:id="rId60"/>
    <p:sldId id="6239" r:id="rId61"/>
    <p:sldId id="6244" r:id="rId62"/>
    <p:sldId id="6240" r:id="rId63"/>
    <p:sldId id="6241" r:id="rId64"/>
    <p:sldId id="6242" r:id="rId65"/>
    <p:sldId id="6243" r:id="rId66"/>
    <p:sldId id="5978" r:id="rId67"/>
    <p:sldId id="6133" r:id="rId68"/>
    <p:sldId id="6193" r:id="rId69"/>
    <p:sldId id="6194" r:id="rId70"/>
    <p:sldId id="6195" r:id="rId71"/>
    <p:sldId id="6196" r:id="rId72"/>
    <p:sldId id="6197" r:id="rId73"/>
    <p:sldId id="6198" r:id="rId74"/>
    <p:sldId id="6200" r:id="rId75"/>
    <p:sldId id="6201" r:id="rId76"/>
    <p:sldId id="6203" r:id="rId77"/>
    <p:sldId id="6204" r:id="rId78"/>
    <p:sldId id="6002" r:id="rId79"/>
    <p:sldId id="5891" r:id="rId80"/>
    <p:sldId id="6247" r:id="rId81"/>
    <p:sldId id="5354" r:id="rId82"/>
    <p:sldId id="5856" r:id="rId83"/>
    <p:sldId id="5840" r:id="rId84"/>
    <p:sldId id="5360" r:id="rId85"/>
    <p:sldId id="5740" r:id="rId86"/>
    <p:sldId id="5741" r:id="rId87"/>
    <p:sldId id="5742" r:id="rId88"/>
    <p:sldId id="5744" r:id="rId89"/>
    <p:sldId id="5746" r:id="rId90"/>
    <p:sldId id="6166" r:id="rId91"/>
    <p:sldId id="6167" r:id="rId92"/>
    <p:sldId id="6035" r:id="rId93"/>
    <p:sldId id="5995" r:id="rId94"/>
    <p:sldId id="5893" r:id="rId95"/>
    <p:sldId id="5937" r:id="rId96"/>
    <p:sldId id="5598" r:id="rId97"/>
    <p:sldId id="5603" r:id="rId98"/>
    <p:sldId id="6054" r:id="rId99"/>
    <p:sldId id="5632" r:id="rId100"/>
    <p:sldId id="5633" r:id="rId101"/>
    <p:sldId id="5634" r:id="rId102"/>
    <p:sldId id="5786" r:id="rId103"/>
    <p:sldId id="6248" r:id="rId104"/>
    <p:sldId id="6249" r:id="rId105"/>
    <p:sldId id="6250" r:id="rId106"/>
    <p:sldId id="6279" r:id="rId107"/>
    <p:sldId id="6266" r:id="rId108"/>
    <p:sldId id="6267" r:id="rId109"/>
    <p:sldId id="6268" r:id="rId110"/>
    <p:sldId id="6270" r:id="rId111"/>
    <p:sldId id="6273" r:id="rId112"/>
    <p:sldId id="6272" r:id="rId113"/>
    <p:sldId id="6276" r:id="rId114"/>
    <p:sldId id="6280" r:id="rId115"/>
    <p:sldId id="6277" r:id="rId116"/>
    <p:sldId id="5997" r:id="rId117"/>
    <p:sldId id="6181" r:id="rId118"/>
    <p:sldId id="6175" r:id="rId119"/>
    <p:sldId id="6176" r:id="rId120"/>
    <p:sldId id="6179" r:id="rId121"/>
    <p:sldId id="6180" r:id="rId122"/>
    <p:sldId id="5938" r:id="rId123"/>
    <p:sldId id="5945" r:id="rId124"/>
    <p:sldId id="6067" r:id="rId125"/>
    <p:sldId id="6068" r:id="rId126"/>
    <p:sldId id="6069" r:id="rId127"/>
    <p:sldId id="5756" r:id="rId128"/>
    <p:sldId id="5873" r:id="rId129"/>
    <p:sldId id="6189" r:id="rId130"/>
    <p:sldId id="6073" r:id="rId131"/>
    <p:sldId id="6153" r:id="rId132"/>
    <p:sldId id="6260" r:id="rId133"/>
    <p:sldId id="6261" r:id="rId134"/>
    <p:sldId id="6262" r:id="rId135"/>
    <p:sldId id="6263" r:id="rId136"/>
    <p:sldId id="6264" r:id="rId137"/>
    <p:sldId id="6265" r:id="rId138"/>
    <p:sldId id="6145" r:id="rId139"/>
    <p:sldId id="6251" r:id="rId140"/>
    <p:sldId id="6150" r:id="rId141"/>
    <p:sldId id="6252" r:id="rId142"/>
    <p:sldId id="6253" r:id="rId143"/>
    <p:sldId id="6254" r:id="rId144"/>
    <p:sldId id="6255" r:id="rId145"/>
    <p:sldId id="6256" r:id="rId146"/>
    <p:sldId id="6257" r:id="rId147"/>
    <p:sldId id="5306" r:id="rId148"/>
    <p:sldId id="6138" r:id="rId149"/>
    <p:sldId id="5961" r:id="rId150"/>
    <p:sldId id="6278" r:id="rId15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5pPr>
    <a:lvl6pPr marL="2286000" algn="l" defTabSz="457200" rtl="0" eaLnBrk="1" latinLnBrk="0" hangingPunct="1"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6pPr>
    <a:lvl7pPr marL="2743200" algn="l" defTabSz="457200" rtl="0" eaLnBrk="1" latinLnBrk="0" hangingPunct="1"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7pPr>
    <a:lvl8pPr marL="3200400" algn="l" defTabSz="457200" rtl="0" eaLnBrk="1" latinLnBrk="0" hangingPunct="1"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8pPr>
    <a:lvl9pPr marL="3657600" algn="l" defTabSz="457200" rtl="0" eaLnBrk="1" latinLnBrk="0" hangingPunct="1">
      <a:defRPr sz="2400" kern="1200">
        <a:solidFill>
          <a:srgbClr val="FFFF00"/>
        </a:solidFill>
        <a:latin typeface="Times" charset="0"/>
        <a:ea typeface="Osaka" charset="0"/>
        <a:cs typeface="Osaka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9A0EB"/>
    <a:srgbClr val="36C3FF"/>
    <a:srgbClr val="0A26AB"/>
    <a:srgbClr val="B99CBD"/>
    <a:srgbClr val="2FB1F0"/>
    <a:srgbClr val="30B5FE"/>
    <a:srgbClr val="36BFFA"/>
    <a:srgbClr val="00A8EC"/>
    <a:srgbClr val="36A5FA"/>
    <a:srgbClr val="288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 horzBarState="maximized">
    <p:restoredLeft sz="21424" autoAdjust="0"/>
    <p:restoredTop sz="99455" autoAdjust="0"/>
  </p:normalViewPr>
  <p:slideViewPr>
    <p:cSldViewPr>
      <p:cViewPr>
        <p:scale>
          <a:sx n="175" d="100"/>
          <a:sy n="175" d="100"/>
        </p:scale>
        <p:origin x="-1496" y="-8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048"/>
    </p:cViewPr>
  </p:sorterViewPr>
  <p:notesViewPr>
    <p:cSldViewPr>
      <p:cViewPr varScale="1">
        <p:scale>
          <a:sx n="77" d="100"/>
          <a:sy n="77" d="100"/>
        </p:scale>
        <p:origin x="-1552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printerSettings" Target="printerSettings/printerSettings1.bin"/><Relationship Id="rId154" Type="http://schemas.openxmlformats.org/officeDocument/2006/relationships/presProps" Target="presProps.xml"/><Relationship Id="rId155" Type="http://schemas.openxmlformats.org/officeDocument/2006/relationships/viewProps" Target="viewProps.xml"/><Relationship Id="rId156" Type="http://schemas.openxmlformats.org/officeDocument/2006/relationships/theme" Target="theme/theme1.xml"/><Relationship Id="rId15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tiff>
</file>

<file path=ppt/media/image12.png>
</file>

<file path=ppt/media/image13.png>
</file>

<file path=ppt/media/image14.jpg>
</file>

<file path=ppt/media/image15.jpeg>
</file>

<file path=ppt/media/image16.jpeg>
</file>

<file path=ppt/media/image17.png>
</file>

<file path=ppt/media/image18.png>
</file>

<file path=ppt/media/image19.jpg>
</file>

<file path=ppt/media/image2.jpg>
</file>

<file path=ppt/media/image20.tiff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tiff>
</file>

<file path=ppt/media/image5.jpeg>
</file>

<file path=ppt/media/image50.tiff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" charset="0"/>
                <a:ea typeface="Osaka" charset="-128"/>
                <a:cs typeface="Osaka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  <a:ea typeface="Osaka" charset="-128"/>
                <a:cs typeface="Osaka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65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65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" charset="0"/>
                <a:ea typeface="Osaka" charset="-128"/>
                <a:cs typeface="Osaka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65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E7F89B1A-590D-A043-8786-E3B1D8F61F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4571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Osaka" pitchFamily="-109" charset="-128"/>
        <a:cs typeface="Osaka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Osaka" pitchFamily="-109" charset="-128"/>
        <a:cs typeface="Osaka" pitchFamily="-109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Osaka" pitchFamily="-109" charset="-128"/>
        <a:cs typeface="Osaka" pitchFamily="-109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Osaka" pitchFamily="-109" charset="-128"/>
        <a:cs typeface="Osaka" pitchFamily="-109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Osaka" pitchFamily="-109" charset="-128"/>
        <a:cs typeface="Osaka" pitchFamily="-109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10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10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10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10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10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10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10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10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10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1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1.xml"/></Relationships>
</file>

<file path=ppt/notesSlides/_rels/notesSlide1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2.xml"/></Relationships>
</file>

<file path=ppt/notesSlides/_rels/notesSlide1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3.xml"/></Relationships>
</file>

<file path=ppt/notesSlides/_rels/notesSlide1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4.xml"/></Relationships>
</file>

<file path=ppt/notesSlides/_rels/notesSlide1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5.xml"/></Relationships>
</file>

<file path=ppt/notesSlides/_rels/notesSlide1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6.xml"/></Relationships>
</file>

<file path=ppt/notesSlides/_rels/notesSlide1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7.xml"/></Relationships>
</file>

<file path=ppt/notesSlides/_rels/notesSlide1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8.xml"/></Relationships>
</file>

<file path=ppt/notesSlides/_rels/notesSlide1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0.xml"/></Relationships>
</file>

<file path=ppt/notesSlides/_rels/notesSlide1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1.xml"/></Relationships>
</file>

<file path=ppt/notesSlides/_rels/notesSlide1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2.xml"/></Relationships>
</file>

<file path=ppt/notesSlides/_rels/notesSlide1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3.xml"/></Relationships>
</file>

<file path=ppt/notesSlides/_rels/notesSlide1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4.xml"/></Relationships>
</file>

<file path=ppt/notesSlides/_rels/notesSlide1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5.xml"/></Relationships>
</file>

<file path=ppt/notesSlides/_rels/notesSlide1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6.xml"/></Relationships>
</file>

<file path=ppt/notesSlides/_rels/notesSlide1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7.xml"/></Relationships>
</file>

<file path=ppt/notesSlides/_rels/notesSlide1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8.xml"/></Relationships>
</file>

<file path=ppt/notesSlides/_rels/notesSlide1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0.xml"/></Relationships>
</file>

<file path=ppt/notesSlides/_rels/notesSlide1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1.xml"/></Relationships>
</file>

<file path=ppt/notesSlides/_rels/notesSlide1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2.xml"/></Relationships>
</file>

<file path=ppt/notesSlides/_rels/notesSlide1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3.xml"/></Relationships>
</file>

<file path=ppt/notesSlides/_rels/notesSlide1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1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5.xml"/></Relationships>
</file>

<file path=ppt/notesSlides/_rels/notesSlide1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6.xml"/></Relationships>
</file>

<file path=ppt/notesSlides/_rels/notesSlide1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7.xml"/></Relationships>
</file>

<file path=ppt/notesSlides/_rels/notesSlide1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8.xml"/></Relationships>
</file>

<file path=ppt/notesSlides/_rels/notesSlide1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0.xml"/></Relationships>
</file>

<file path=ppt/notesSlides/_rels/notesSlide1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1.xml"/></Relationships>
</file>

<file path=ppt/notesSlides/_rels/notesSlide1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2.xml"/></Relationships>
</file>

<file path=ppt/notesSlides/_rels/notesSlide1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3.xml"/></Relationships>
</file>

<file path=ppt/notesSlides/_rels/notesSlide1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4.xml"/></Relationships>
</file>

<file path=ppt/notesSlides/_rels/notesSlide1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5.xml"/></Relationships>
</file>

<file path=ppt/notesSlides/_rels/notesSlide1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6.xml"/></Relationships>
</file>

<file path=ppt/notesSlides/_rels/notesSlide1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7.xml"/></Relationships>
</file>

<file path=ppt/notesSlides/_rels/notesSlide1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8.xml"/></Relationships>
</file>

<file path=ppt/notesSlides/_rels/notesSlide1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9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9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8BBB3D24-A1B9-FC4B-9599-FEA30BA90687}" type="slidenum">
              <a:rPr lang="en-US" sz="1200">
                <a:solidFill>
                  <a:schemeClr val="tx1"/>
                </a:solidFill>
              </a:rPr>
              <a:pPr/>
              <a:t>10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86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756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109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8BBB3D24-A1B9-FC4B-9599-FEA30BA90687}" type="slidenum">
              <a:rPr lang="en-US" sz="1200">
                <a:solidFill>
                  <a:schemeClr val="tx1"/>
                </a:solidFill>
              </a:rPr>
              <a:pPr/>
              <a:t>11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86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769833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C8DC5D8-A7A6-E34E-8822-87E0505623D2}" type="slidenum">
              <a:rPr lang="en-US" sz="1200">
                <a:solidFill>
                  <a:schemeClr val="tx1"/>
                </a:solidFill>
              </a:rPr>
              <a:pPr/>
              <a:t>115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9788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116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117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118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119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8BBB3D24-A1B9-FC4B-9599-FEA30BA90687}" type="slidenum">
              <a:rPr lang="en-US" sz="1200">
                <a:solidFill>
                  <a:schemeClr val="tx1"/>
                </a:solidFill>
              </a:rPr>
              <a:pPr/>
              <a:t>12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86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47979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219034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854413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71996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17568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80827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673540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37969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69663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129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696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8BBB3D24-A1B9-FC4B-9599-FEA30BA90687}" type="slidenum">
              <a:rPr lang="en-US" sz="1200">
                <a:solidFill>
                  <a:schemeClr val="tx1"/>
                </a:solidFill>
              </a:rPr>
              <a:pPr/>
              <a:t>13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86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816216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821177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39352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49007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968679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414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28541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139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475250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146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99033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353C1B38-02E8-9346-93DF-5B85E60A44BB}" type="slidenum">
              <a:rPr lang="en-US" sz="1200">
                <a:solidFill>
                  <a:schemeClr val="tx1"/>
                </a:solidFill>
              </a:rPr>
              <a:pPr/>
              <a:t>147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defTabSz="906886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02686" indent="-270264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081055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513476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1945900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378322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810744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243165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675589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A3FACDA-37AA-4B00-8EA8-EFFA4DD57F0B}" type="slidenum">
              <a:rPr lang="en-US" smtClean="0">
                <a:solidFill>
                  <a:prstClr val="black"/>
                </a:solidFill>
              </a:rPr>
              <a:pPr eaLnBrk="1" hangingPunct="1"/>
              <a:t>148</a:t>
            </a:fld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27651" name="Rectangle 7"/>
          <p:cNvSpPr txBox="1">
            <a:spLocks noGrp="1" noChangeArrowheads="1"/>
          </p:cNvSpPr>
          <p:nvPr/>
        </p:nvSpPr>
        <p:spPr bwMode="auto">
          <a:xfrm>
            <a:off x="3884415" y="8682871"/>
            <a:ext cx="2973586" cy="46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10" tIns="45654" rIns="91310" bIns="45654" anchor="b"/>
          <a:lstStyle>
            <a:lvl1pPr defTabSz="925513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fld id="{F4BA4BE1-3CDD-49B7-A778-46DFDDCE238C}" type="slidenum">
              <a:rPr lang="en-US" sz="1200">
                <a:solidFill>
                  <a:prstClr val="black"/>
                </a:solidFill>
                <a:latin typeface="Calibri" pitchFamily="34" charset="0"/>
              </a:rPr>
              <a:pPr algn="r" eaLnBrk="1" hangingPunct="1"/>
              <a:t>148</a:t>
            </a:fld>
            <a:endParaRPr lang="en-US" sz="12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276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44563" y="912813"/>
            <a:ext cx="4978400" cy="3735387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6884" y="4953002"/>
            <a:ext cx="5304234" cy="342748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10" tIns="45654" rIns="91310" bIns="45654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595317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defTabSz="906886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02686" indent="-270264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081055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513476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1945900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378322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810744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243165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675589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A3FACDA-37AA-4B00-8EA8-EFFA4DD57F0B}" type="slidenum">
              <a:rPr lang="en-US" smtClean="0">
                <a:solidFill>
                  <a:prstClr val="black"/>
                </a:solidFill>
              </a:rPr>
              <a:pPr eaLnBrk="1" hangingPunct="1"/>
              <a:t>149</a:t>
            </a:fld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27651" name="Rectangle 7"/>
          <p:cNvSpPr txBox="1">
            <a:spLocks noGrp="1" noChangeArrowheads="1"/>
          </p:cNvSpPr>
          <p:nvPr/>
        </p:nvSpPr>
        <p:spPr bwMode="auto">
          <a:xfrm>
            <a:off x="3884415" y="8682871"/>
            <a:ext cx="2973586" cy="46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10" tIns="45654" rIns="91310" bIns="45654" anchor="b"/>
          <a:lstStyle>
            <a:lvl1pPr defTabSz="925513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fld id="{F4BA4BE1-3CDD-49B7-A778-46DFDDCE238C}" type="slidenum">
              <a:rPr lang="en-US" sz="1200">
                <a:solidFill>
                  <a:prstClr val="black"/>
                </a:solidFill>
                <a:latin typeface="Calibri" pitchFamily="34" charset="0"/>
              </a:rPr>
              <a:pPr algn="r" eaLnBrk="1" hangingPunct="1"/>
              <a:t>149</a:t>
            </a:fld>
            <a:endParaRPr lang="en-US" sz="12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276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44563" y="912813"/>
            <a:ext cx="4978400" cy="3735387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6884" y="4953002"/>
            <a:ext cx="5304234" cy="342748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10" tIns="45654" rIns="91310" bIns="45654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5953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838906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defTabSz="906886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02686" indent="-270264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081055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513476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1945900" indent="-216212" defTabSz="906886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378322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810744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243165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675589" indent="-216212" defTabSz="90688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A3FACDA-37AA-4B00-8EA8-EFFA4DD57F0B}" type="slidenum">
              <a:rPr lang="en-US" smtClean="0">
                <a:solidFill>
                  <a:prstClr val="black"/>
                </a:solidFill>
              </a:rPr>
              <a:pPr eaLnBrk="1" hangingPunct="1"/>
              <a:t>150</a:t>
            </a:fld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27651" name="Rectangle 7"/>
          <p:cNvSpPr txBox="1">
            <a:spLocks noGrp="1" noChangeArrowheads="1"/>
          </p:cNvSpPr>
          <p:nvPr/>
        </p:nvSpPr>
        <p:spPr bwMode="auto">
          <a:xfrm>
            <a:off x="3884415" y="8682871"/>
            <a:ext cx="2973586" cy="46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10" tIns="45654" rIns="91310" bIns="45654" anchor="b"/>
          <a:lstStyle>
            <a:lvl1pPr defTabSz="925513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5513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5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fld id="{F4BA4BE1-3CDD-49B7-A778-46DFDDCE238C}" type="slidenum">
              <a:rPr lang="en-US" sz="1200">
                <a:solidFill>
                  <a:prstClr val="black"/>
                </a:solidFill>
                <a:latin typeface="Calibri" pitchFamily="34" charset="0"/>
              </a:rPr>
              <a:pPr algn="r" eaLnBrk="1" hangingPunct="1"/>
              <a:t>150</a:t>
            </a:fld>
            <a:endParaRPr lang="en-US" sz="12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276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44563" y="912813"/>
            <a:ext cx="4978400" cy="3735387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6884" y="4953002"/>
            <a:ext cx="5304234" cy="342748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10" tIns="45654" rIns="91310" bIns="45654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5953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564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384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68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19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307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8742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582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3397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3397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9639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9639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9639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9639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8910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29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576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6604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0226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15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732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732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8796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8796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8934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5747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39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994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3699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4050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1923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4484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497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49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448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59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53751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67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53751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68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69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31742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02986E8F-A455-7E44-925B-858A6E547897}" type="slidenum">
              <a:rPr lang="en-US" sz="1200">
                <a:solidFill>
                  <a:schemeClr val="tx1"/>
                </a:solidFill>
              </a:rPr>
              <a:pPr/>
              <a:t>77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78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2303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79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099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665DCFA2-B582-6B4E-A0AC-543D1E25BA23}" type="slidenum">
              <a:rPr lang="en-US" sz="1200">
                <a:solidFill>
                  <a:schemeClr val="tx1"/>
                </a:solidFill>
              </a:rPr>
              <a:pPr/>
              <a:t>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842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42760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13637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3343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05518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66338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90769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10008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89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60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665DCFA2-B582-6B4E-A0AC-543D1E25BA23}" type="slidenum">
              <a:rPr lang="en-US" sz="1200">
                <a:solidFill>
                  <a:schemeClr val="tx1"/>
                </a:solidFill>
              </a:rPr>
              <a:pPr/>
              <a:t>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842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90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608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6084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55674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92918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94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2185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F166D388-860B-7A44-AC2B-71E698A93CD1}" type="slidenum">
              <a:rPr lang="en-US" sz="1200">
                <a:solidFill>
                  <a:schemeClr val="tx1"/>
                </a:solidFill>
              </a:rPr>
              <a:pPr/>
              <a:t>95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8983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A73EB17-CAB4-7B4D-8F15-5DC3A01EC6DB}" type="slidenum">
              <a:rPr lang="en-US" sz="1200">
                <a:solidFill>
                  <a:schemeClr val="tx1"/>
                </a:solidFill>
              </a:rPr>
              <a:pPr/>
              <a:t>96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A73EB17-CAB4-7B4D-8F15-5DC3A01EC6DB}" type="slidenum">
              <a:rPr lang="en-US" sz="1200">
                <a:solidFill>
                  <a:schemeClr val="tx1"/>
                </a:solidFill>
              </a:rPr>
              <a:pPr/>
              <a:t>97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A73EB17-CAB4-7B4D-8F15-5DC3A01EC6DB}" type="slidenum">
              <a:rPr lang="en-US" sz="1200">
                <a:solidFill>
                  <a:schemeClr val="tx1"/>
                </a:solidFill>
              </a:rPr>
              <a:pPr/>
              <a:t>98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130307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1pPr>
            <a:lvl2pPr marL="742950" indent="-28575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2pPr>
            <a:lvl3pPr marL="11430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3pPr>
            <a:lvl4pPr marL="16002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4pPr>
            <a:lvl5pPr marL="2057400" indent="-228600"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0"/>
                <a:cs typeface="Osaka" charset="0"/>
              </a:defRPr>
            </a:lvl9pPr>
          </a:lstStyle>
          <a:p>
            <a:fld id="{2A73EB17-CAB4-7B4D-8F15-5DC3A01EC6DB}" type="slidenum">
              <a:rPr lang="en-US" sz="1200">
                <a:solidFill>
                  <a:schemeClr val="tx1"/>
                </a:solidFill>
              </a:rPr>
              <a:pPr/>
              <a:t>99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" charset="0"/>
              <a:ea typeface="Osaka" charset="0"/>
              <a:cs typeface="Osaka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0E8E59-A873-2241-99EA-45493894CB0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5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F5110B-DA0C-8941-A5EF-6A0D63CC9F6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2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BABC6A-E49B-E446-95B6-2FF44CDE7F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716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96F5C7-2156-FB44-B274-EB4BD69CE1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046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F95BB5-8ACA-2241-A4F1-37DFF84B67A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299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E79138-EC11-9343-8E61-C2A482FAB5C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03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859990-A847-874B-97C8-72AB514D47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985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F2462E-1EF1-2B49-A679-38C6261295D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961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711B53-12EE-4746-8C0C-E78B10FF607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288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3F6B15-ECD7-164B-A6A9-67D90F3B75E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245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ADD215-7102-814C-89D0-8A5AE5DD267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11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E04BE3-1432-9B41-A1EC-3D0FCC168DE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57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64482-F4AD-E149-AF59-D9CB02D2E4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489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Times" charset="0"/>
                <a:ea typeface="Osaka" charset="-128"/>
                <a:cs typeface="Osaka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Times" charset="0"/>
                <a:ea typeface="Osaka" charset="-128"/>
                <a:cs typeface="Osaka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62D912C-78C1-384D-817F-91632B94E73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109" charset="0"/>
          <a:ea typeface="Osaka" pitchFamily="-109" charset="-128"/>
          <a:cs typeface="Osaka" pitchFamily="-109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52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52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4" Type="http://schemas.microsoft.com/office/2007/relationships/hdphoto" Target="../media/hdphoto3.wdp"/><Relationship Id="rId5" Type="http://schemas.openxmlformats.org/officeDocument/2006/relationships/image" Target="../media/image5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5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52.png"/><Relationship Id="rId5" Type="http://schemas.openxmlformats.org/officeDocument/2006/relationships/image" Target="../media/image5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52.png"/><Relationship Id="rId5" Type="http://schemas.openxmlformats.org/officeDocument/2006/relationships/image" Target="../media/image55.png"/><Relationship Id="rId6" Type="http://schemas.openxmlformats.org/officeDocument/2006/relationships/image" Target="../media/image56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57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5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60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4" Type="http://schemas.openxmlformats.org/officeDocument/2006/relationships/image" Target="../media/image6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33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33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33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jpe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33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33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jpeg"/><Relationship Id="rId6" Type="http://schemas.openxmlformats.org/officeDocument/2006/relationships/image" Target="../media/image8.png"/><Relationship Id="rId7" Type="http://schemas.openxmlformats.org/officeDocument/2006/relationships/image" Target="../media/image9.jpeg"/><Relationship Id="rId8" Type="http://schemas.microsoft.com/office/2007/relationships/hdphoto" Target="../media/hdphoto1.wdp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62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63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63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63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63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63.pn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.xml"/><Relationship Id="rId3" Type="http://schemas.openxmlformats.org/officeDocument/2006/relationships/image" Target="../media/image63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.xml"/><Relationship Id="rId3" Type="http://schemas.openxmlformats.org/officeDocument/2006/relationships/image" Target="../media/image63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.xml"/><Relationship Id="rId3" Type="http://schemas.openxmlformats.org/officeDocument/2006/relationships/image" Target="../media/image62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6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62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.xml"/><Relationship Id="rId3" Type="http://schemas.openxmlformats.org/officeDocument/2006/relationships/image" Target="../media/image62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.xml"/><Relationship Id="rId3" Type="http://schemas.openxmlformats.org/officeDocument/2006/relationships/image" Target="../media/image62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.xml"/><Relationship Id="rId3" Type="http://schemas.openxmlformats.org/officeDocument/2006/relationships/image" Target="../media/image62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7.png"/><Relationship Id="rId20" Type="http://schemas.openxmlformats.org/officeDocument/2006/relationships/image" Target="../media/image77.png"/><Relationship Id="rId21" Type="http://schemas.openxmlformats.org/officeDocument/2006/relationships/image" Target="../media/image78.png"/><Relationship Id="rId22" Type="http://schemas.openxmlformats.org/officeDocument/2006/relationships/image" Target="../media/image79.png"/><Relationship Id="rId10" Type="http://schemas.openxmlformats.org/officeDocument/2006/relationships/image" Target="../media/image68.png"/><Relationship Id="rId11" Type="http://schemas.openxmlformats.org/officeDocument/2006/relationships/image" Target="../media/image69.png"/><Relationship Id="rId12" Type="http://schemas.openxmlformats.org/officeDocument/2006/relationships/image" Target="../media/image70.png"/><Relationship Id="rId13" Type="http://schemas.openxmlformats.org/officeDocument/2006/relationships/image" Target="../media/image71.png"/><Relationship Id="rId14" Type="http://schemas.openxmlformats.org/officeDocument/2006/relationships/image" Target="../media/image72.png"/><Relationship Id="rId15" Type="http://schemas.openxmlformats.org/officeDocument/2006/relationships/image" Target="../media/image37.png"/><Relationship Id="rId16" Type="http://schemas.openxmlformats.org/officeDocument/2006/relationships/image" Target="../media/image73.png"/><Relationship Id="rId17" Type="http://schemas.openxmlformats.org/officeDocument/2006/relationships/image" Target="../media/image74.png"/><Relationship Id="rId18" Type="http://schemas.openxmlformats.org/officeDocument/2006/relationships/image" Target="../media/image75.png"/><Relationship Id="rId19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9.xml"/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5" Type="http://schemas.openxmlformats.org/officeDocument/2006/relationships/image" Target="../media/image47.png"/><Relationship Id="rId6" Type="http://schemas.openxmlformats.org/officeDocument/2006/relationships/image" Target="../media/image48.png"/><Relationship Id="rId7" Type="http://schemas.openxmlformats.org/officeDocument/2006/relationships/image" Target="../media/image66.png"/><Relationship Id="rId8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7.png"/><Relationship Id="rId12" Type="http://schemas.openxmlformats.org/officeDocument/2006/relationships/image" Target="../media/image47.png"/><Relationship Id="rId13" Type="http://schemas.openxmlformats.org/officeDocument/2006/relationships/image" Target="../media/image4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0.xml"/><Relationship Id="rId3" Type="http://schemas.openxmlformats.org/officeDocument/2006/relationships/image" Target="../media/image80.png"/><Relationship Id="rId4" Type="http://schemas.openxmlformats.org/officeDocument/2006/relationships/image" Target="../media/image81.png"/><Relationship Id="rId5" Type="http://schemas.openxmlformats.org/officeDocument/2006/relationships/image" Target="../media/image82.png"/><Relationship Id="rId6" Type="http://schemas.openxmlformats.org/officeDocument/2006/relationships/image" Target="../media/image83.png"/><Relationship Id="rId7" Type="http://schemas.openxmlformats.org/officeDocument/2006/relationships/image" Target="../media/image84.png"/><Relationship Id="rId8" Type="http://schemas.openxmlformats.org/officeDocument/2006/relationships/image" Target="../media/image85.png"/><Relationship Id="rId9" Type="http://schemas.openxmlformats.org/officeDocument/2006/relationships/image" Target="../media/image86.png"/><Relationship Id="rId10" Type="http://schemas.openxmlformats.org/officeDocument/2006/relationships/image" Target="../media/image8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5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5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0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6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6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6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27.png"/><Relationship Id="rId7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27.png"/><Relationship Id="rId7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27.png"/><Relationship Id="rId7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30.jpg"/><Relationship Id="rId7" Type="http://schemas.openxmlformats.org/officeDocument/2006/relationships/image" Target="../media/image27.png"/><Relationship Id="rId8" Type="http://schemas.openxmlformats.org/officeDocument/2006/relationships/image" Target="../media/image29.png"/><Relationship Id="rId9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30.jpg"/><Relationship Id="rId7" Type="http://schemas.openxmlformats.org/officeDocument/2006/relationships/image" Target="../media/image27.png"/><Relationship Id="rId8" Type="http://schemas.openxmlformats.org/officeDocument/2006/relationships/image" Target="../media/image29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Relationship Id="rId11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5.jpeg"/><Relationship Id="rId5" Type="http://schemas.openxmlformats.org/officeDocument/2006/relationships/image" Target="../media/image21.png"/><Relationship Id="rId6" Type="http://schemas.openxmlformats.org/officeDocument/2006/relationships/image" Target="../media/image30.jpg"/><Relationship Id="rId7" Type="http://schemas.openxmlformats.org/officeDocument/2006/relationships/image" Target="../media/image27.png"/><Relationship Id="rId8" Type="http://schemas.openxmlformats.org/officeDocument/2006/relationships/image" Target="../media/image29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Relationship Id="rId11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3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3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33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e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5.jpeg"/><Relationship Id="rId6" Type="http://schemas.openxmlformats.org/officeDocument/2006/relationships/image" Target="../media/image1.png"/><Relationship Id="rId7" Type="http://schemas.openxmlformats.org/officeDocument/2006/relationships/image" Target="../media/image36.png"/><Relationship Id="rId8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.png"/><Relationship Id="rId5" Type="http://schemas.openxmlformats.org/officeDocument/2006/relationships/image" Target="../media/image40.png"/><Relationship Id="rId6" Type="http://schemas.openxmlformats.org/officeDocument/2006/relationships/image" Target="../media/image36.png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.png"/><Relationship Id="rId5" Type="http://schemas.openxmlformats.org/officeDocument/2006/relationships/image" Target="../media/image36.png"/><Relationship Id="rId6" Type="http://schemas.openxmlformats.org/officeDocument/2006/relationships/image" Target="../media/image38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5.jpeg"/><Relationship Id="rId7" Type="http://schemas.openxmlformats.org/officeDocument/2006/relationships/image" Target="../media/image1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43.jpeg"/><Relationship Id="rId7" Type="http://schemas.microsoft.com/office/2007/relationships/hdphoto" Target="../media/hdphoto2.wdp"/><Relationship Id="rId8" Type="http://schemas.openxmlformats.org/officeDocument/2006/relationships/image" Target="../media/image41.png"/><Relationship Id="rId9" Type="http://schemas.openxmlformats.org/officeDocument/2006/relationships/image" Target="../media/image5.jpeg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43.jpeg"/><Relationship Id="rId7" Type="http://schemas.microsoft.com/office/2007/relationships/hdphoto" Target="../media/hdphoto2.wdp"/><Relationship Id="rId8" Type="http://schemas.openxmlformats.org/officeDocument/2006/relationships/image" Target="../media/image41.png"/><Relationship Id="rId9" Type="http://schemas.openxmlformats.org/officeDocument/2006/relationships/image" Target="../media/image5.jpeg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44.png"/><Relationship Id="rId7" Type="http://schemas.openxmlformats.org/officeDocument/2006/relationships/image" Target="../media/image41.png"/><Relationship Id="rId8" Type="http://schemas.openxmlformats.org/officeDocument/2006/relationships/image" Target="../media/image5.jpeg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e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44.png"/><Relationship Id="rId7" Type="http://schemas.openxmlformats.org/officeDocument/2006/relationships/image" Target="../media/image41.png"/><Relationship Id="rId8" Type="http://schemas.openxmlformats.org/officeDocument/2006/relationships/image" Target="../media/image5.jpeg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2.png"/><Relationship Id="rId6" Type="http://schemas.openxmlformats.org/officeDocument/2006/relationships/image" Target="../media/image44.png"/><Relationship Id="rId7" Type="http://schemas.openxmlformats.org/officeDocument/2006/relationships/image" Target="../media/image41.png"/><Relationship Id="rId8" Type="http://schemas.openxmlformats.org/officeDocument/2006/relationships/image" Target="../media/image5.jpeg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33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33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tiff"/><Relationship Id="rId7" Type="http://schemas.openxmlformats.org/officeDocument/2006/relationships/image" Target="../media/image5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876984"/>
            <a:ext cx="8763910" cy="39236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949716"/>
            <a:ext cx="2743200" cy="1907608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67890" y="6073914"/>
            <a:ext cx="32636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Gary Siuzdak</a:t>
            </a:r>
            <a:endParaRPr lang="en-US" sz="4000" dirty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 rot="532761">
            <a:off x="1534575" y="369567"/>
            <a:ext cx="689206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c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vi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lo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mi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c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  <a:endParaRPr lang="en-US" sz="32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47336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600" b="1" dirty="0">
                <a:solidFill>
                  <a:srgbClr val="000000"/>
                </a:solidFill>
                <a:latin typeface="Helvetica" charset="0"/>
              </a:rPr>
              <a:t>XCMS </a:t>
            </a:r>
            <a:r>
              <a:rPr lang="en-US" sz="5600" b="1" dirty="0" smtClean="0">
                <a:solidFill>
                  <a:srgbClr val="000000"/>
                </a:solidFill>
                <a:latin typeface="Helvetica" charset="0"/>
              </a:rPr>
              <a:t>Online</a:t>
            </a:r>
            <a:endParaRPr lang="en-US" sz="2600" b="1" dirty="0">
              <a:solidFill>
                <a:srgbClr val="57CEFF"/>
              </a:solidFill>
              <a:latin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84" y="2106053"/>
            <a:ext cx="3113578" cy="2085306"/>
          </a:xfrm>
          <a:prstGeom prst="rect">
            <a:avLst/>
          </a:prstGeom>
        </p:spPr>
      </p:pic>
      <p:cxnSp>
        <p:nvCxnSpPr>
          <p:cNvPr id="24" name="Straight Arrow Connector 5"/>
          <p:cNvCxnSpPr>
            <a:cxnSpLocks noChangeShapeType="1"/>
          </p:cNvCxnSpPr>
          <p:nvPr/>
        </p:nvCxnSpPr>
        <p:spPr bwMode="auto">
          <a:xfrm>
            <a:off x="1226116" y="2350822"/>
            <a:ext cx="517913" cy="486866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Picture 8" descr="XCMS_logo_online36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91200" y="1185332"/>
            <a:ext cx="2538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23,000 </a:t>
            </a:r>
            <a:endParaRPr lang="en-US" sz="6000" b="1" dirty="0" smtClean="0">
              <a:solidFill>
                <a:srgbClr val="00A8EC"/>
              </a:solidFill>
              <a:latin typeface="Helvetica" charset="0"/>
            </a:endParaRPr>
          </a:p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Users</a:t>
            </a:r>
            <a:endParaRPr lang="en-US" sz="6000" dirty="0">
              <a:solidFill>
                <a:srgbClr val="00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001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0"/>
            <a:ext cx="8943701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6093" b="6865"/>
          <a:stretch/>
        </p:blipFill>
        <p:spPr>
          <a:xfrm>
            <a:off x="6934200" y="457200"/>
            <a:ext cx="2057400" cy="3382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086600" y="1905000"/>
            <a:ext cx="1828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average </a:t>
            </a:r>
          </a:p>
          <a:p>
            <a:pPr algn="ctr"/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12-fold </a:t>
            </a:r>
          </a:p>
          <a:p>
            <a:pPr algn="ctr"/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increase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7391400" y="4800600"/>
            <a:ext cx="1219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Why?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5715000" y="76200"/>
            <a:ext cx="3352800" cy="6096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3763972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0"/>
            <a:ext cx="8943701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391400" y="4800600"/>
            <a:ext cx="1219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Why?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5715000" y="4572000"/>
            <a:ext cx="3352800" cy="1600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934200" y="0"/>
            <a:ext cx="2133600" cy="457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i="0" u="sng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/>
                <a:ea typeface="Osaka" pitchFamily="-109" charset="-128"/>
                <a:cs typeface="Calibri"/>
              </a:rPr>
              <a:t>polyamines</a:t>
            </a:r>
            <a:endParaRPr kumimoji="0" lang="en-US" i="0" u="sng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/>
              <a:ea typeface="Osaka" pitchFamily="-109" charset="-128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2873190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76079" t="6123" r="671" b="87950"/>
          <a:stretch/>
        </p:blipFill>
        <p:spPr>
          <a:xfrm>
            <a:off x="0" y="859108"/>
            <a:ext cx="3011298" cy="5886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43573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8465" t="4987" r="7757" b="2715"/>
          <a:stretch/>
        </p:blipFill>
        <p:spPr>
          <a:xfrm>
            <a:off x="1143000" y="838200"/>
            <a:ext cx="4961467" cy="489373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953000" y="1905000"/>
            <a:ext cx="415269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30B5FE"/>
                </a:solidFill>
                <a:latin typeface="Helvetica" charset="0"/>
              </a:rPr>
              <a:t>Macrophages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76079" t="6123" r="671" b="87950"/>
          <a:stretch/>
        </p:blipFill>
        <p:spPr>
          <a:xfrm>
            <a:off x="0" y="859108"/>
            <a:ext cx="3011298" cy="5886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2141066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8465" t="4987" r="7757" b="2715"/>
          <a:stretch/>
        </p:blipFill>
        <p:spPr>
          <a:xfrm>
            <a:off x="1143000" y="838200"/>
            <a:ext cx="4961467" cy="489373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953000" y="1905000"/>
            <a:ext cx="415269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30B5FE"/>
                </a:solidFill>
                <a:latin typeface="Helvetica" charset="0"/>
              </a:rPr>
              <a:t>Macrophages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76079" t="6123" r="671" b="87950"/>
          <a:stretch/>
        </p:blipFill>
        <p:spPr>
          <a:xfrm>
            <a:off x="0" y="859108"/>
            <a:ext cx="3011298" cy="5886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2473874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8465" t="4987" r="7757" b="2715"/>
          <a:stretch/>
        </p:blipFill>
        <p:spPr>
          <a:xfrm>
            <a:off x="1143000" y="838200"/>
            <a:ext cx="4961467" cy="489373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953000" y="1905000"/>
            <a:ext cx="415269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30B5FE"/>
                </a:solidFill>
                <a:latin typeface="Helvetica" charset="0"/>
              </a:rPr>
              <a:t>Macrophages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600200" y="5486400"/>
            <a:ext cx="411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30B5FE"/>
                </a:solidFill>
                <a:latin typeface="Helvetica" charset="0"/>
              </a:rPr>
              <a:t>Unknown Lipids</a:t>
            </a:r>
            <a:endParaRPr lang="en-US" sz="4000" b="1" dirty="0" smtClean="0">
              <a:solidFill>
                <a:srgbClr val="30B5FE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76079" t="6123" r="671" b="87950"/>
          <a:stretch/>
        </p:blipFill>
        <p:spPr>
          <a:xfrm>
            <a:off x="0" y="859108"/>
            <a:ext cx="3011298" cy="5886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6096000"/>
            <a:ext cx="3111602" cy="64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446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8465" t="4987" r="7757" b="2715"/>
          <a:stretch/>
        </p:blipFill>
        <p:spPr>
          <a:xfrm>
            <a:off x="1143000" y="838200"/>
            <a:ext cx="4961467" cy="489373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953000" y="1905000"/>
            <a:ext cx="415269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30B5FE"/>
                </a:solidFill>
                <a:latin typeface="Helvetica" charset="0"/>
              </a:rPr>
              <a:t>Macrophages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600200" y="5486400"/>
            <a:ext cx="411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30B5FE"/>
                </a:solidFill>
                <a:latin typeface="Helvetica" charset="0"/>
              </a:rPr>
              <a:t>Unknown Lipids</a:t>
            </a:r>
            <a:endParaRPr lang="en-US" sz="4000" b="1" dirty="0" smtClean="0">
              <a:solidFill>
                <a:srgbClr val="30B5FE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76079" t="6123" r="671" b="87950"/>
          <a:stretch/>
        </p:blipFill>
        <p:spPr>
          <a:xfrm>
            <a:off x="0" y="859108"/>
            <a:ext cx="3011298" cy="5886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6096000"/>
            <a:ext cx="3111602" cy="643601"/>
          </a:xfrm>
          <a:prstGeom prst="rect">
            <a:avLst/>
          </a:prstGeom>
        </p:spPr>
      </p:pic>
      <p:pic>
        <p:nvPicPr>
          <p:cNvPr id="8" name="Picture 7" descr="Sphingosine-1-phosphate-anion-3D-balls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6213479"/>
            <a:ext cx="3352800" cy="6445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10400" y="5744025"/>
            <a:ext cx="10572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0B5FE"/>
                </a:solidFill>
                <a:latin typeface="Helvetica" charset="0"/>
              </a:rPr>
              <a:t>S1P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28165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18595" y="0"/>
            <a:ext cx="4070834" cy="17543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</a:t>
            </a:r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IBD</a:t>
            </a:r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105400" y="533400"/>
            <a:ext cx="346200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4800" b="1" i="1" dirty="0" smtClean="0">
                <a:solidFill>
                  <a:srgbClr val="288FF1"/>
                </a:solidFill>
                <a:latin typeface="Helvetica" charset="0"/>
              </a:rPr>
              <a:t>free </a:t>
            </a:r>
            <a:r>
              <a:rPr lang="en-US" sz="4800" b="1" i="1" dirty="0" smtClean="0">
                <a:solidFill>
                  <a:srgbClr val="288FF1"/>
                </a:solidFill>
                <a:latin typeface="Helvetica" charset="0"/>
              </a:rPr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289929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27 at 11.22.4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9"/>
          <a:stretch/>
        </p:blipFill>
        <p:spPr>
          <a:xfrm>
            <a:off x="3886200" y="0"/>
            <a:ext cx="3160486" cy="31728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83829" y="907146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8595" y="0"/>
            <a:ext cx="4070834" cy="17543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</a:t>
            </a:r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IBD</a:t>
            </a:r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725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8-04-27 at 11.23.1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04" b="45283"/>
          <a:stretch/>
        </p:blipFill>
        <p:spPr>
          <a:xfrm>
            <a:off x="838200" y="3089529"/>
            <a:ext cx="7150957" cy="20619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354" y="4317180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8595" y="0"/>
            <a:ext cx="4070834" cy="17543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</a:t>
            </a:r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IBD</a:t>
            </a:r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  <p:pic>
        <p:nvPicPr>
          <p:cNvPr id="8" name="Picture 7" descr="Screen Shot 2018-04-27 at 11.22.43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9"/>
          <a:stretch/>
        </p:blipFill>
        <p:spPr>
          <a:xfrm>
            <a:off x="3886200" y="0"/>
            <a:ext cx="3160486" cy="31728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683829" y="907146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956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600" b="1" dirty="0">
                <a:solidFill>
                  <a:srgbClr val="000000"/>
                </a:solidFill>
                <a:latin typeface="Helvetica" charset="0"/>
              </a:rPr>
              <a:t>XCMS </a:t>
            </a:r>
            <a:r>
              <a:rPr lang="en-US" sz="5600" b="1" dirty="0" smtClean="0">
                <a:solidFill>
                  <a:srgbClr val="000000"/>
                </a:solidFill>
                <a:latin typeface="Helvetica" charset="0"/>
              </a:rPr>
              <a:t>Online</a:t>
            </a:r>
            <a:endParaRPr lang="en-US" sz="2600" b="1" dirty="0">
              <a:solidFill>
                <a:srgbClr val="57CEFF"/>
              </a:solidFill>
              <a:latin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84" y="2106053"/>
            <a:ext cx="3113578" cy="2085306"/>
          </a:xfrm>
          <a:prstGeom prst="rect">
            <a:avLst/>
          </a:prstGeom>
        </p:spPr>
      </p:pic>
      <p:cxnSp>
        <p:nvCxnSpPr>
          <p:cNvPr id="22" name="Straight Arrow Connector 5"/>
          <p:cNvCxnSpPr>
            <a:cxnSpLocks noChangeShapeType="1"/>
          </p:cNvCxnSpPr>
          <p:nvPr/>
        </p:nvCxnSpPr>
        <p:spPr bwMode="auto">
          <a:xfrm>
            <a:off x="3720151" y="4410239"/>
            <a:ext cx="588269" cy="475202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Arrow Connector 5"/>
          <p:cNvCxnSpPr>
            <a:cxnSpLocks noChangeShapeType="1"/>
          </p:cNvCxnSpPr>
          <p:nvPr/>
        </p:nvCxnSpPr>
        <p:spPr bwMode="auto">
          <a:xfrm>
            <a:off x="1226116" y="2350822"/>
            <a:ext cx="517913" cy="486866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Picture 8" descr="XCMS_logo_online36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pic>
        <p:nvPicPr>
          <p:cNvPr id="11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275" y="3581400"/>
            <a:ext cx="1287525" cy="1112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791200" y="1185332"/>
            <a:ext cx="2538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23,000 </a:t>
            </a:r>
            <a:endParaRPr lang="en-US" sz="6000" b="1" dirty="0" smtClean="0">
              <a:solidFill>
                <a:srgbClr val="00A8EC"/>
              </a:solidFill>
              <a:latin typeface="Helvetica" charset="0"/>
            </a:endParaRPr>
          </a:p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Users</a:t>
            </a:r>
            <a:endParaRPr lang="en-US" sz="6000" dirty="0">
              <a:solidFill>
                <a:srgbClr val="00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984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8-04-27 at 11.23.1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89529"/>
            <a:ext cx="8305800" cy="376847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354" y="4317180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8595" y="0"/>
            <a:ext cx="4070834" cy="17543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</a:t>
            </a:r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IBD</a:t>
            </a:r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09600" y="5257800"/>
            <a:ext cx="7315200" cy="1447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8" name="Picture 7" descr="Screen Shot 2018-04-27 at 11.22.43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9"/>
          <a:stretch/>
        </p:blipFill>
        <p:spPr>
          <a:xfrm>
            <a:off x="3886200" y="0"/>
            <a:ext cx="3160486" cy="31728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683829" y="907146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4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8-04-27 at 11.23.1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89529"/>
            <a:ext cx="8305800" cy="376847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354" y="4317180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8595" y="0"/>
            <a:ext cx="4070834" cy="17543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</a:t>
            </a:r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IBD</a:t>
            </a:r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  <p:pic>
        <p:nvPicPr>
          <p:cNvPr id="5" name="Picture 4" descr="Screen Shot 2018-04-28 at 6.08.4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257800"/>
            <a:ext cx="3200400" cy="1498600"/>
          </a:xfrm>
          <a:prstGeom prst="rect">
            <a:avLst/>
          </a:prstGeom>
        </p:spPr>
      </p:pic>
      <p:pic>
        <p:nvPicPr>
          <p:cNvPr id="8" name="Picture 7" descr="Screen Shot 2018-04-27 at 11.22.43 A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9"/>
          <a:stretch/>
        </p:blipFill>
        <p:spPr>
          <a:xfrm>
            <a:off x="3886200" y="0"/>
            <a:ext cx="3160486" cy="31728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683829" y="907146"/>
            <a:ext cx="25789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Untargeted</a:t>
            </a:r>
          </a:p>
          <a:p>
            <a:pPr algn="ctr"/>
            <a:r>
              <a:rPr lang="en-US" sz="2800" b="1" dirty="0" smtClean="0">
                <a:solidFill>
                  <a:srgbClr val="30B5FE"/>
                </a:solidFill>
                <a:latin typeface="Helvetica" charset="0"/>
              </a:rPr>
              <a:t>Metabolomics</a:t>
            </a:r>
            <a:endParaRPr lang="en-US" sz="2800" b="1" dirty="0">
              <a:solidFill>
                <a:srgbClr val="30B5FE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504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8595" y="0"/>
            <a:ext cx="4070834" cy="25853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IBD</a:t>
            </a:r>
          </a:p>
          <a:p>
            <a:pPr algn="ctr"/>
            <a:endParaRPr lang="en-US" sz="5400" b="1" dirty="0" smtClean="0">
              <a:solidFill>
                <a:srgbClr val="30B5FE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62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8595" y="0"/>
            <a:ext cx="4070834" cy="25853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IBD</a:t>
            </a:r>
          </a:p>
          <a:p>
            <a:pPr algn="ctr"/>
            <a:r>
              <a:rPr lang="en-US" sz="5400" b="1" i="1" dirty="0" smtClean="0">
                <a:solidFill>
                  <a:srgbClr val="000000"/>
                </a:solidFill>
                <a:latin typeface="Helvetica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328302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96D5352-F4BF-4BE5-83FF-5E886A432B7D}"/>
              </a:ext>
            </a:extLst>
          </p:cNvPr>
          <p:cNvSpPr txBox="1"/>
          <p:nvPr/>
        </p:nvSpPr>
        <p:spPr>
          <a:xfrm>
            <a:off x="228600" y="2743200"/>
            <a:ext cx="5105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4 metabolites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suppress 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inflammation </a:t>
            </a:r>
            <a:endParaRPr lang="en-US" dirty="0" smtClean="0">
              <a:solidFill>
                <a:srgbClr val="29A0EB"/>
              </a:solidFill>
              <a:latin typeface="Helvetica"/>
              <a:cs typeface="Helvetica"/>
            </a:endParaRPr>
          </a:p>
          <a:p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   (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NF-</a:t>
            </a:r>
            <a:r>
              <a:rPr lang="en-US" dirty="0" err="1">
                <a:solidFill>
                  <a:srgbClr val="29A0EB"/>
                </a:solidFill>
                <a:latin typeface="Helvetica"/>
                <a:cs typeface="Helvetica"/>
              </a:rPr>
              <a:t>kB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expression)</a:t>
            </a:r>
          </a:p>
          <a:p>
            <a:endParaRPr lang="en-US" dirty="0">
              <a:solidFill>
                <a:srgbClr val="29A0EB"/>
              </a:solidFill>
              <a:latin typeface="Helvetica"/>
              <a:cs typeface="Helvetica"/>
            </a:endParaRPr>
          </a:p>
          <a:p>
            <a:endParaRPr lang="en-US" dirty="0" smtClean="0">
              <a:solidFill>
                <a:srgbClr val="29A0EB"/>
              </a:solidFill>
              <a:latin typeface="Helvetica"/>
              <a:cs typeface="Helvetica"/>
            </a:endParaRPr>
          </a:p>
          <a:p>
            <a:endParaRPr lang="en-US" sz="800" dirty="0">
              <a:solidFill>
                <a:srgbClr val="29A0EB"/>
              </a:solidFill>
              <a:latin typeface="Helvetica"/>
              <a:cs typeface="Helvetic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8595" y="0"/>
            <a:ext cx="4070834" cy="25853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IBD</a:t>
            </a:r>
          </a:p>
          <a:p>
            <a:pPr algn="ctr"/>
            <a:r>
              <a:rPr lang="en-US" sz="5400" b="1" i="1" dirty="0" smtClean="0">
                <a:solidFill>
                  <a:srgbClr val="000000"/>
                </a:solidFill>
                <a:latin typeface="Helvetica" charset="0"/>
              </a:rPr>
              <a:t>Results</a:t>
            </a:r>
          </a:p>
        </p:txBody>
      </p:sp>
      <p:pic>
        <p:nvPicPr>
          <p:cNvPr id="2" name="Picture 1" descr="Screen Shot 2018-04-28 at 6.35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243" y="533401"/>
            <a:ext cx="5154756" cy="28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7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96D5352-F4BF-4BE5-83FF-5E886A432B7D}"/>
              </a:ext>
            </a:extLst>
          </p:cNvPr>
          <p:cNvSpPr txBox="1"/>
          <p:nvPr/>
        </p:nvSpPr>
        <p:spPr>
          <a:xfrm>
            <a:off x="228600" y="2743200"/>
            <a:ext cx="5105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4 metabolites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suppress 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inflammation </a:t>
            </a:r>
            <a:endParaRPr lang="en-US" dirty="0" smtClean="0">
              <a:solidFill>
                <a:srgbClr val="29A0EB"/>
              </a:solidFill>
              <a:latin typeface="Helvetica"/>
              <a:cs typeface="Helvetica"/>
            </a:endParaRPr>
          </a:p>
          <a:p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   (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NF-</a:t>
            </a:r>
            <a:r>
              <a:rPr lang="en-US" dirty="0" err="1">
                <a:solidFill>
                  <a:srgbClr val="29A0EB"/>
                </a:solidFill>
                <a:latin typeface="Helvetica"/>
                <a:cs typeface="Helvetica"/>
              </a:rPr>
              <a:t>kB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expression)</a:t>
            </a:r>
          </a:p>
          <a:p>
            <a:endParaRPr lang="en-US" dirty="0">
              <a:solidFill>
                <a:srgbClr val="29A0EB"/>
              </a:solidFill>
              <a:latin typeface="Helvetica"/>
              <a:cs typeface="Helvetica"/>
            </a:endParaRPr>
          </a:p>
          <a:p>
            <a:endParaRPr lang="en-US" dirty="0" smtClean="0">
              <a:solidFill>
                <a:srgbClr val="29A0EB"/>
              </a:solidFill>
              <a:latin typeface="Helvetica"/>
              <a:cs typeface="Helvetica"/>
            </a:endParaRPr>
          </a:p>
          <a:p>
            <a:endParaRPr lang="en-US" sz="800" dirty="0">
              <a:solidFill>
                <a:srgbClr val="29A0EB"/>
              </a:solidFill>
              <a:latin typeface="Helvetica"/>
              <a:cs typeface="Helvetic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7 metabolites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release </a:t>
            </a:r>
          </a:p>
          <a:p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   intracellular 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Ca</a:t>
            </a:r>
            <a:r>
              <a:rPr lang="en-US" baseline="30000" dirty="0">
                <a:solidFill>
                  <a:srgbClr val="29A0EB"/>
                </a:solidFill>
                <a:latin typeface="Helvetica"/>
                <a:cs typeface="Helvetica"/>
              </a:rPr>
              <a:t>2+ </a:t>
            </a:r>
            <a:endParaRPr lang="en-US" baseline="30000" dirty="0" smtClean="0">
              <a:solidFill>
                <a:srgbClr val="29A0EB"/>
              </a:solidFill>
              <a:latin typeface="Helvetica"/>
              <a:cs typeface="Helvetica"/>
            </a:endParaRPr>
          </a:p>
          <a:p>
            <a:r>
              <a:rPr lang="en-US" baseline="30000" dirty="0">
                <a:solidFill>
                  <a:srgbClr val="29A0EB"/>
                </a:solidFill>
                <a:latin typeface="Helvetica"/>
                <a:cs typeface="Helvetica"/>
              </a:rPr>
              <a:t> </a:t>
            </a:r>
            <a:r>
              <a:rPr lang="en-US" baseline="30000" dirty="0" smtClean="0">
                <a:solidFill>
                  <a:srgbClr val="29A0EB"/>
                </a:solidFill>
                <a:latin typeface="Helvetica"/>
                <a:cs typeface="Helvetica"/>
              </a:rPr>
              <a:t>     </a:t>
            </a:r>
            <a:r>
              <a:rPr lang="en-US" dirty="0" smtClean="0">
                <a:solidFill>
                  <a:srgbClr val="29A0EB"/>
                </a:solidFill>
                <a:latin typeface="Helvetica"/>
                <a:cs typeface="Helvetica"/>
              </a:rPr>
              <a:t>in </a:t>
            </a:r>
            <a:r>
              <a:rPr lang="en-US" dirty="0">
                <a:solidFill>
                  <a:srgbClr val="29A0EB"/>
                </a:solidFill>
                <a:latin typeface="Helvetica"/>
                <a:cs typeface="Helvetica"/>
              </a:rPr>
              <a:t>macrophages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18595" y="0"/>
            <a:ext cx="4070834" cy="25853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Microbiome</a:t>
            </a:r>
          </a:p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and IBD</a:t>
            </a:r>
          </a:p>
          <a:p>
            <a:pPr algn="ctr"/>
            <a:r>
              <a:rPr lang="en-US" sz="5400" b="1" i="1" dirty="0" smtClean="0">
                <a:solidFill>
                  <a:schemeClr val="tx1"/>
                </a:solidFill>
                <a:latin typeface="Helvetica" charset="0"/>
              </a:rPr>
              <a:t>Results</a:t>
            </a:r>
          </a:p>
        </p:txBody>
      </p:sp>
      <p:pic>
        <p:nvPicPr>
          <p:cNvPr id="3" name="Picture 2" descr="Screen Shot 2018-04-28 at 6.41.0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926" y="3204906"/>
            <a:ext cx="5136074" cy="3581399"/>
          </a:xfrm>
          <a:prstGeom prst="rect">
            <a:avLst/>
          </a:prstGeom>
        </p:spPr>
      </p:pic>
      <p:pic>
        <p:nvPicPr>
          <p:cNvPr id="7" name="Picture 6" descr="Screen Shot 2018-04-28 at 6.35.02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243" y="533401"/>
            <a:ext cx="5154756" cy="28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36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XCMS Online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endParaRPr lang="en-US" sz="6000" b="1" dirty="0" smtClean="0">
              <a:solidFill>
                <a:srgbClr val="FF0000"/>
              </a:solidFill>
              <a:latin typeface="Helvetica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8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XCMS Online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66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XCMS Online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59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9" name="Rectangle 8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953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600" b="1" dirty="0">
                <a:solidFill>
                  <a:srgbClr val="000000"/>
                </a:solidFill>
                <a:latin typeface="Helvetica" charset="0"/>
              </a:rPr>
              <a:t>XCMS </a:t>
            </a:r>
            <a:r>
              <a:rPr lang="en-US" sz="5600" b="1" dirty="0" smtClean="0">
                <a:solidFill>
                  <a:srgbClr val="000000"/>
                </a:solidFill>
                <a:latin typeface="Helvetica" charset="0"/>
              </a:rPr>
              <a:t>Online</a:t>
            </a:r>
            <a:endParaRPr lang="en-US" sz="2600" b="1" dirty="0">
              <a:solidFill>
                <a:srgbClr val="57CEFF"/>
              </a:solidFill>
              <a:latin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84" y="2106053"/>
            <a:ext cx="3113578" cy="2085306"/>
          </a:xfrm>
          <a:prstGeom prst="rect">
            <a:avLst/>
          </a:prstGeom>
        </p:spPr>
      </p:pic>
      <p:cxnSp>
        <p:nvCxnSpPr>
          <p:cNvPr id="22" name="Straight Arrow Connector 5"/>
          <p:cNvCxnSpPr>
            <a:cxnSpLocks noChangeShapeType="1"/>
          </p:cNvCxnSpPr>
          <p:nvPr/>
        </p:nvCxnSpPr>
        <p:spPr bwMode="auto">
          <a:xfrm>
            <a:off x="3720151" y="4410239"/>
            <a:ext cx="588269" cy="475202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Arrow Connector 5"/>
          <p:cNvCxnSpPr>
            <a:cxnSpLocks noChangeShapeType="1"/>
          </p:cNvCxnSpPr>
          <p:nvPr/>
        </p:nvCxnSpPr>
        <p:spPr bwMode="auto">
          <a:xfrm>
            <a:off x="1226116" y="2350822"/>
            <a:ext cx="517913" cy="486866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5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275" y="3581400"/>
            <a:ext cx="1287525" cy="1112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XCMS_logo_online3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1944" y="3810000"/>
            <a:ext cx="3209290" cy="1447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1944" y="3810000"/>
            <a:ext cx="3209290" cy="1447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1943" y="3810000"/>
            <a:ext cx="323385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5918874" y="4278735"/>
            <a:ext cx="3192359" cy="523220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24C6FF"/>
                </a:solidFill>
                <a:latin typeface="Helvetica" charset="0"/>
              </a:rPr>
              <a:t> METLIN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486400" y="3276600"/>
            <a:ext cx="3636182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METLIN.scripps.edu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91200" y="1185332"/>
            <a:ext cx="2538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23,000 </a:t>
            </a:r>
            <a:endParaRPr lang="en-US" sz="6000" b="1" dirty="0" smtClean="0">
              <a:solidFill>
                <a:srgbClr val="00A8EC"/>
              </a:solidFill>
              <a:latin typeface="Helvetica" charset="0"/>
            </a:endParaRPr>
          </a:p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Users</a:t>
            </a:r>
            <a:endParaRPr lang="en-US" sz="6000" dirty="0">
              <a:solidFill>
                <a:srgbClr val="00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093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363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95400" y="5105400"/>
            <a:ext cx="7086148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Cancer  -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</a:t>
            </a:r>
            <a:r>
              <a:rPr lang="en-US" sz="6000" b="1" dirty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   </a:t>
            </a:r>
            <a:r>
              <a:rPr lang="en-US" sz="6000" b="1" dirty="0" smtClean="0">
                <a:solidFill>
                  <a:srgbClr val="FF0000"/>
                </a:solidFill>
                <a:latin typeface="Helvetica" charset="0"/>
              </a:rPr>
              <a:t>Activity</a:t>
            </a:r>
            <a:endParaRPr lang="en-US" sz="6000" b="1" dirty="0" smtClean="0">
              <a:solidFill>
                <a:srgbClr val="24C6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7818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962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4" name="Rectangle 3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02346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52398" y="4137319"/>
            <a:ext cx="8229602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4200" b="1" dirty="0" smtClean="0">
                <a:solidFill>
                  <a:srgbClr val="37C3FF"/>
                </a:solidFill>
                <a:latin typeface="Helvetica" charset="0"/>
              </a:rPr>
              <a:t>Endogenous Metabolites</a:t>
            </a:r>
          </a:p>
          <a:p>
            <a:endParaRPr lang="en-US" sz="4200" b="1" dirty="0" smtClean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7" name="Picture 6" descr="Taurine_zwitterion_ball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>
            <a:off x="304800" y="5077962"/>
            <a:ext cx="2656327" cy="1524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Rectangle 5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88555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52398" y="4137319"/>
            <a:ext cx="8229602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4200" b="1" dirty="0" smtClean="0">
                <a:solidFill>
                  <a:srgbClr val="37C3FF"/>
                </a:solidFill>
                <a:latin typeface="Helvetica" charset="0"/>
              </a:rPr>
              <a:t>Endogenous Metabolites</a:t>
            </a:r>
          </a:p>
          <a:p>
            <a:endParaRPr lang="en-US" sz="4200" b="1" dirty="0" smtClean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52800" y="4870466"/>
            <a:ext cx="5715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Inexpensive</a:t>
            </a:r>
            <a:endParaRPr lang="en-US" sz="4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7" name="Picture 6" descr="Taurine_zwitterion_ball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>
            <a:off x="304800" y="5077962"/>
            <a:ext cx="2656327" cy="1524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20925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52398" y="4137319"/>
            <a:ext cx="8229602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4200" b="1" dirty="0" smtClean="0">
                <a:solidFill>
                  <a:srgbClr val="37C3FF"/>
                </a:solidFill>
                <a:latin typeface="Helvetica" charset="0"/>
              </a:rPr>
              <a:t>Endogenous Metabolites</a:t>
            </a:r>
          </a:p>
          <a:p>
            <a:endParaRPr lang="en-US" sz="4200" b="1" dirty="0" smtClean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52800" y="4870466"/>
            <a:ext cx="5715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Inexpensive</a:t>
            </a:r>
            <a:endParaRPr lang="en-US" sz="4000" b="1" dirty="0">
              <a:solidFill>
                <a:srgbClr val="37C3FF"/>
              </a:solidFill>
              <a:latin typeface="Helvetica" charset="0"/>
            </a:endParaRPr>
          </a:p>
          <a:p>
            <a:pPr marL="457200" indent="-457200">
              <a:buFontTx/>
              <a:buChar char="-"/>
            </a:pPr>
            <a:r>
              <a:rPr lang="en-US" sz="4000" b="1" dirty="0">
                <a:solidFill>
                  <a:srgbClr val="37C3FF"/>
                </a:solidFill>
                <a:latin typeface="Helvetica" charset="0"/>
              </a:rPr>
              <a:t>Generally </a:t>
            </a: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Safe</a:t>
            </a:r>
            <a:endParaRPr lang="en-US" sz="4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7" name="Picture 6" descr="Taurine_zwitterion_ball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>
            <a:off x="304800" y="5077962"/>
            <a:ext cx="2656327" cy="1524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7375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52398" y="4137319"/>
            <a:ext cx="8229602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4200" b="1" dirty="0" smtClean="0">
                <a:solidFill>
                  <a:srgbClr val="37C3FF"/>
                </a:solidFill>
                <a:latin typeface="Helvetica" charset="0"/>
              </a:rPr>
              <a:t>Endogenous Metabolites</a:t>
            </a:r>
          </a:p>
          <a:p>
            <a:endParaRPr lang="en-US" sz="4200" b="1" dirty="0" smtClean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52800" y="4870466"/>
            <a:ext cx="5715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Inexpensive</a:t>
            </a:r>
            <a:endParaRPr lang="en-US" sz="4000" b="1" dirty="0">
              <a:solidFill>
                <a:srgbClr val="37C3FF"/>
              </a:solidFill>
              <a:latin typeface="Helvetica" charset="0"/>
            </a:endParaRPr>
          </a:p>
          <a:p>
            <a:pPr marL="457200" indent="-457200">
              <a:buFontTx/>
              <a:buChar char="-"/>
            </a:pPr>
            <a:r>
              <a:rPr lang="en-US" sz="4000" b="1" dirty="0">
                <a:solidFill>
                  <a:srgbClr val="37C3FF"/>
                </a:solidFill>
                <a:latin typeface="Helvetica" charset="0"/>
              </a:rPr>
              <a:t>Generally </a:t>
            </a: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Safe</a:t>
            </a:r>
            <a:endParaRPr lang="en-US" sz="4000" b="1" dirty="0">
              <a:solidFill>
                <a:srgbClr val="37C3FF"/>
              </a:solidFill>
              <a:latin typeface="Helvetica" charset="0"/>
            </a:endParaRPr>
          </a:p>
          <a:p>
            <a:pPr marL="457200" indent="-457200">
              <a:buFontTx/>
              <a:buChar char="-"/>
            </a:pPr>
            <a:r>
              <a:rPr lang="en-US" sz="4000" b="1" dirty="0">
                <a:solidFill>
                  <a:srgbClr val="37C3FF"/>
                </a:solidFill>
                <a:latin typeface="Helvetica" charset="0"/>
              </a:rPr>
              <a:t>Modulate </a:t>
            </a:r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Phenotype</a:t>
            </a:r>
          </a:p>
        </p:txBody>
      </p:sp>
      <p:pic>
        <p:nvPicPr>
          <p:cNvPr id="7" name="Picture 6" descr="Taurine_zwitterion_ball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>
            <a:off x="304800" y="5077962"/>
            <a:ext cx="2656327" cy="1524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3853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Precedence</a:t>
            </a:r>
          </a:p>
        </p:txBody>
      </p:sp>
    </p:spTree>
    <p:extLst>
      <p:ext uri="{BB962C8B-B14F-4D97-AF65-F5344CB8AC3E}">
        <p14:creationId xmlns:p14="http://schemas.microsoft.com/office/powerpoint/2010/main" val="15925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Precedence</a:t>
            </a:r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0" y="838200"/>
            <a:ext cx="9144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3600" b="1" u="sng" dirty="0" smtClean="0">
                <a:solidFill>
                  <a:srgbClr val="37C3FF"/>
                </a:solidFill>
                <a:latin typeface="Helvetica" charset="0"/>
              </a:rPr>
              <a:t>Metabolite    System       	Journal</a:t>
            </a:r>
          </a:p>
          <a:p>
            <a:endParaRPr lang="en-US" sz="800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Oleamide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Sleep	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	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1995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6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Neuroprotectin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D1	Stem Cell Regulation	Nature Chem. Biology     	2010</a:t>
            </a:r>
          </a:p>
          <a:p>
            <a:endParaRPr lang="en-US" sz="6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TMAO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	Cardiac Disease	 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Nature			2011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Nicotinamide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Stem Cell Regulation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Nature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Dimethylsphingosine	Chronic Pain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Nature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PI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20:4/20:4)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Pathogen </a:t>
            </a:r>
            <a:r>
              <a:rPr lang="en-US" sz="1900" dirty="0">
                <a:solidFill>
                  <a:srgbClr val="00A8EC"/>
                </a:solidFill>
                <a:latin typeface="Helvetica" charset="0"/>
                <a:ea typeface="Helvetica" charset="0"/>
                <a:cs typeface="Helvetica" charset="0"/>
              </a:rPr>
              <a:t>Killing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Journal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of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Immunology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FAHFAs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Type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Diabetes		Cell			2014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CMP-furanpropan. Acid	Diabetes		Cell Metabolism        	2014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TMAO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	Cardiac Disease	 	Cell			2015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</a:rPr>
              <a:t>Polyamines/Lipids	Immuno-oncology	Cell Metabolism		2015 </a:t>
            </a:r>
            <a:endParaRPr lang="en-US" sz="1900" dirty="0">
              <a:solidFill>
                <a:srgbClr val="36C3FF"/>
              </a:solidFill>
              <a:latin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Hexadecenoic acid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Cardiovascular Disease	Cell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Chemical Biology 	2016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Taurine	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Multiple Sclerosis	Nature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2018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Itaconate		Anti-Inflammatory	Nature 3/2018    Nature 4/2018</a:t>
            </a:r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00A8EC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endParaRPr lang="en-US" sz="1900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000" b="1" dirty="0" smtClean="0">
                <a:solidFill>
                  <a:srgbClr val="00A8EC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 smtClean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053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Precedence</a:t>
            </a:r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0" y="838200"/>
            <a:ext cx="9144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3600" b="1" u="sng" dirty="0" smtClean="0">
                <a:solidFill>
                  <a:srgbClr val="37C3FF"/>
                </a:solidFill>
                <a:latin typeface="Helvetica" charset="0"/>
              </a:rPr>
              <a:t>Metabolite    System       	Journal</a:t>
            </a:r>
          </a:p>
          <a:p>
            <a:endParaRPr lang="en-US" sz="800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Oleamide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Sleep		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Science		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1995</a:t>
            </a:r>
            <a:endParaRPr lang="en-US" sz="19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6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Neuroprotectin 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D1	Stem Cell Regulation	Nature Chem. Biology     	2010</a:t>
            </a:r>
          </a:p>
          <a:p>
            <a:endParaRPr lang="en-US" sz="6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TMAO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	Cardiac Disease	 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Nature			2011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Nicotinamide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Stem Cell Regulation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Nature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Dimethylsphingosine	Chronic Pain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Nature 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PI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20:4/20:4)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Pathogen </a:t>
            </a:r>
            <a:r>
              <a:rPr lang="en-US" sz="1900" dirty="0">
                <a:solidFill>
                  <a:srgbClr val="00A8EC"/>
                </a:solidFill>
                <a:latin typeface="Helvetica" charset="0"/>
                <a:ea typeface="Helvetica" charset="0"/>
                <a:cs typeface="Helvetica" charset="0"/>
              </a:rPr>
              <a:t>Killing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Journal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of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Immunology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2013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FAHFAs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Type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 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Diabetes		Cell			2014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CMP-furanpropan. Acid	Diabetes		Cell Metabolism        	2014</a:t>
            </a:r>
            <a:endParaRPr lang="en-US" sz="19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TMAO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		Cardiac Disease	 	Cell			2015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FF0000"/>
                </a:solidFill>
                <a:latin typeface="Helvetica" charset="0"/>
              </a:rPr>
              <a:t>Polyamines/Lipids	Immuno-oncology	Cell Metabolism		2015 </a:t>
            </a:r>
            <a:endParaRPr lang="en-US" sz="1900" dirty="0">
              <a:solidFill>
                <a:srgbClr val="FF0000"/>
              </a:solidFill>
              <a:latin typeface="Helvetica" charset="0"/>
            </a:endParaRP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Hexadecenoic acid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Cardiovascular Disease	Cell </a:t>
            </a:r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Chemical Biology 	2016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Taurine		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Multiple Sclerosis	Nature 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Chem. Biology </a:t>
            </a:r>
            <a:r>
              <a:rPr lang="en-US" sz="19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9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2018</a:t>
            </a:r>
          </a:p>
          <a:p>
            <a:endParaRPr lang="en-US" sz="800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900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Itaconate		Anti-Inflammatory	</a:t>
            </a:r>
            <a:r>
              <a:rPr lang="en-US" sz="19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Nature 3/2018    Nature 4/2018</a:t>
            </a:r>
            <a:endParaRPr lang="en-US" sz="2000" b="1" dirty="0">
              <a:solidFill>
                <a:srgbClr val="00A8E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777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600" b="1" dirty="0">
                <a:solidFill>
                  <a:srgbClr val="000000"/>
                </a:solidFill>
                <a:latin typeface="Helvetica" charset="0"/>
              </a:rPr>
              <a:t>XCMS </a:t>
            </a:r>
            <a:r>
              <a:rPr lang="en-US" sz="5600" b="1" dirty="0" smtClean="0">
                <a:solidFill>
                  <a:srgbClr val="000000"/>
                </a:solidFill>
                <a:latin typeface="Helvetica" charset="0"/>
              </a:rPr>
              <a:t>Online</a:t>
            </a:r>
            <a:endParaRPr lang="en-US" sz="2600" b="1" dirty="0">
              <a:solidFill>
                <a:srgbClr val="57CEFF"/>
              </a:solidFill>
              <a:latin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84" y="2106053"/>
            <a:ext cx="3113578" cy="2085306"/>
          </a:xfrm>
          <a:prstGeom prst="rect">
            <a:avLst/>
          </a:prstGeom>
        </p:spPr>
      </p:pic>
      <p:cxnSp>
        <p:nvCxnSpPr>
          <p:cNvPr id="22" name="Straight Arrow Connector 5"/>
          <p:cNvCxnSpPr>
            <a:cxnSpLocks noChangeShapeType="1"/>
          </p:cNvCxnSpPr>
          <p:nvPr/>
        </p:nvCxnSpPr>
        <p:spPr bwMode="auto">
          <a:xfrm>
            <a:off x="3720151" y="4410239"/>
            <a:ext cx="588269" cy="475202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Arrow Connector 5"/>
          <p:cNvCxnSpPr>
            <a:cxnSpLocks noChangeShapeType="1"/>
          </p:cNvCxnSpPr>
          <p:nvPr/>
        </p:nvCxnSpPr>
        <p:spPr bwMode="auto">
          <a:xfrm>
            <a:off x="1226116" y="2350822"/>
            <a:ext cx="517913" cy="486866"/>
          </a:xfrm>
          <a:prstGeom prst="straightConnector1">
            <a:avLst/>
          </a:prstGeom>
          <a:noFill/>
          <a:ln w="76200">
            <a:solidFill>
              <a:srgbClr val="2CA0F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5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275" y="3581400"/>
            <a:ext cx="1287525" cy="1112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XCMS_logo_online3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1944" y="3810000"/>
            <a:ext cx="3209290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6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11624" y="5486400"/>
            <a:ext cx="4151376" cy="106984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1944" y="3810000"/>
            <a:ext cx="3209290" cy="1447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1943" y="3810000"/>
            <a:ext cx="323385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5918874" y="4278735"/>
            <a:ext cx="3192359" cy="523220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24C6FF"/>
                </a:solidFill>
                <a:latin typeface="Helvetica" charset="0"/>
              </a:rPr>
              <a:t> METLIN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486400" y="3276600"/>
            <a:ext cx="3636182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METLIN.scripps.edu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91200" y="1185332"/>
            <a:ext cx="2538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23,000 </a:t>
            </a:r>
            <a:endParaRPr lang="en-US" sz="6000" b="1" dirty="0" smtClean="0">
              <a:solidFill>
                <a:srgbClr val="00A8EC"/>
              </a:solidFill>
              <a:latin typeface="Helvetica" charset="0"/>
            </a:endParaRPr>
          </a:p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Users</a:t>
            </a:r>
            <a:endParaRPr lang="en-US" sz="6000" dirty="0">
              <a:solidFill>
                <a:srgbClr val="00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24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</p:spTree>
    <p:extLst>
      <p:ext uri="{BB962C8B-B14F-4D97-AF65-F5344CB8AC3E}">
        <p14:creationId xmlns:p14="http://schemas.microsoft.com/office/powerpoint/2010/main" val="1699616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67520" r="75050"/>
          <a:stretch/>
        </p:blipFill>
        <p:spPr>
          <a:xfrm>
            <a:off x="762000" y="4633645"/>
            <a:ext cx="1905000" cy="222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070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9" r="75050" b="1"/>
          <a:stretch/>
        </p:blipFill>
        <p:spPr>
          <a:xfrm>
            <a:off x="762000" y="10274"/>
            <a:ext cx="1905000" cy="684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24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56424"/>
          <a:stretch/>
        </p:blipFill>
        <p:spPr>
          <a:xfrm>
            <a:off x="762000" y="9549"/>
            <a:ext cx="3327115" cy="684845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3631915" y="152400"/>
            <a:ext cx="914400" cy="914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810001" y="4419600"/>
            <a:ext cx="838199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429000" y="609600"/>
            <a:ext cx="914400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42518" y="5715000"/>
            <a:ext cx="1496602" cy="990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3590819" y="4800600"/>
            <a:ext cx="914400" cy="914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683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1" r="-797"/>
          <a:stretch/>
        </p:blipFill>
        <p:spPr>
          <a:xfrm>
            <a:off x="762000" y="9549"/>
            <a:ext cx="7696200" cy="68484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3631915" y="152400"/>
            <a:ext cx="482885" cy="609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810001" y="4419600"/>
            <a:ext cx="838199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42518" y="5715000"/>
            <a:ext cx="1496602" cy="990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90819" y="4800600"/>
            <a:ext cx="914400" cy="914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114800" y="3581400"/>
            <a:ext cx="1752600" cy="3200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128501" y="1828799"/>
            <a:ext cx="4662754" cy="4791051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2281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549"/>
            <a:ext cx="7635294" cy="68484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3810001" y="4419600"/>
            <a:ext cx="838199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842518" y="5715000"/>
            <a:ext cx="1496602" cy="990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590819" y="4800600"/>
            <a:ext cx="914400" cy="914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114800" y="3581400"/>
            <a:ext cx="1752600" cy="3200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128501" y="3733800"/>
            <a:ext cx="4662754" cy="288605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5629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549"/>
            <a:ext cx="7635294" cy="68484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2842518" y="5715000"/>
            <a:ext cx="1496602" cy="990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038600" y="5715000"/>
            <a:ext cx="1905000" cy="1143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572840" y="4800600"/>
            <a:ext cx="465760" cy="1143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27596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549"/>
            <a:ext cx="7635294" cy="684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4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</p:spTree>
    <p:extLst>
      <p:ext uri="{BB962C8B-B14F-4D97-AF65-F5344CB8AC3E}">
        <p14:creationId xmlns:p14="http://schemas.microsoft.com/office/powerpoint/2010/main" val="2915803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84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Evolving since 1994</a:t>
            </a:r>
          </a:p>
        </p:txBody>
      </p:sp>
      <p:sp>
        <p:nvSpPr>
          <p:cNvPr id="5" name="Rectangle 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83825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28186" y="-115401"/>
            <a:ext cx="3995430" cy="198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endParaRPr lang="en-US" sz="4000" b="1" dirty="0" smtClean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00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28186" y="-115401"/>
            <a:ext cx="3995430" cy="198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4000" b="1" dirty="0" smtClean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400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28186" y="-115401"/>
            <a:ext cx="3995430" cy="198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Pathways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272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960272" y="-115401"/>
            <a:ext cx="4131259" cy="247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3200" b="1" dirty="0" smtClean="0">
                <a:solidFill>
                  <a:srgbClr val="2FB1F0"/>
                </a:solidFill>
                <a:latin typeface="Helvetica" charset="0"/>
              </a:rPr>
              <a:t>(Passive Observers)</a:t>
            </a:r>
            <a:endParaRPr lang="en-US" sz="32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Pathways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053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960272" y="-115401"/>
            <a:ext cx="4131259" cy="247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3200" b="1" dirty="0" smtClean="0">
                <a:solidFill>
                  <a:srgbClr val="2FB1F0"/>
                </a:solidFill>
                <a:latin typeface="Helvetica" charset="0"/>
              </a:rPr>
              <a:t>(Passive Observers)</a:t>
            </a:r>
            <a:endParaRPr lang="en-US" sz="32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8" name="Picture 7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3245864">
            <a:off x="7404716" y="2739387"/>
            <a:ext cx="1687747" cy="96830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9" name="Picture 8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7475773" flipV="1">
            <a:off x="4935942" y="2747818"/>
            <a:ext cx="1605752" cy="92125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>
            <a:off x="7010400" y="2438400"/>
            <a:ext cx="0" cy="914400"/>
          </a:xfrm>
          <a:prstGeom prst="straightConnector1">
            <a:avLst/>
          </a:prstGeom>
          <a:solidFill>
            <a:schemeClr val="accent1"/>
          </a:solidFill>
          <a:ln w="215900" cap="flat" cmpd="sng" algn="ctr">
            <a:solidFill>
              <a:srgbClr val="29A0EB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Pathways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08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960272" y="-115401"/>
            <a:ext cx="4131259" cy="247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3200" b="1" dirty="0" smtClean="0">
                <a:solidFill>
                  <a:srgbClr val="2FB1F0"/>
                </a:solidFill>
                <a:latin typeface="Helvetica" charset="0"/>
              </a:rPr>
              <a:t>(Passive Observers)</a:t>
            </a:r>
            <a:endParaRPr lang="en-US" sz="32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8" name="Picture 7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3245864">
            <a:off x="7404716" y="2739387"/>
            <a:ext cx="1687747" cy="96830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9" name="Picture 8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7475773" flipV="1">
            <a:off x="4935942" y="2747818"/>
            <a:ext cx="1605752" cy="92125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7010400" y="2438400"/>
            <a:ext cx="0" cy="914400"/>
          </a:xfrm>
          <a:prstGeom prst="straightConnector1">
            <a:avLst/>
          </a:prstGeom>
          <a:solidFill>
            <a:schemeClr val="accent1"/>
          </a:solidFill>
          <a:ln w="215900" cap="flat" cmpd="sng" algn="ctr">
            <a:solidFill>
              <a:srgbClr val="29A0EB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5020216" y="3250380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Active Participants</a:t>
            </a:r>
          </a:p>
          <a:p>
            <a:pPr algn="ctr"/>
            <a:endParaRPr lang="en-US" sz="4000" b="1" dirty="0" smtClean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Pathways</a:t>
            </a:r>
          </a:p>
        </p:txBody>
      </p:sp>
    </p:spTree>
    <p:extLst>
      <p:ext uri="{BB962C8B-B14F-4D97-AF65-F5344CB8AC3E}">
        <p14:creationId xmlns:p14="http://schemas.microsoft.com/office/powerpoint/2010/main" val="1802558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4400" y="5090974"/>
            <a:ext cx="38100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 Primary </a:t>
            </a:r>
          </a:p>
          <a:p>
            <a:r>
              <a:rPr lang="en-US" sz="5400" b="1" dirty="0" smtClean="0">
                <a:solidFill>
                  <a:srgbClr val="2FB1F0"/>
                </a:solidFill>
                <a:latin typeface="Helvetica" charset="0"/>
              </a:rPr>
              <a:t>Message? 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960272" y="-115401"/>
            <a:ext cx="4131259" cy="247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0000"/>
                </a:solidFill>
                <a:latin typeface="Helvetica" charset="0"/>
              </a:rPr>
              <a:t>Biomarkers</a:t>
            </a:r>
          </a:p>
          <a:p>
            <a:pPr algn="ctr"/>
            <a:endParaRPr lang="en-US" sz="7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Helvetica" charset="0"/>
              </a:rPr>
              <a:t>Pathways</a:t>
            </a:r>
          </a:p>
          <a:p>
            <a:pPr algn="ctr"/>
            <a:endParaRPr lang="en-US" sz="800" b="1" dirty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3200" b="1" dirty="0" smtClean="0">
                <a:solidFill>
                  <a:srgbClr val="2FB1F0"/>
                </a:solidFill>
                <a:latin typeface="Helvetica" charset="0"/>
              </a:rPr>
              <a:t>(Passive Observers)</a:t>
            </a:r>
            <a:endParaRPr lang="en-US" sz="3200" b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8" name="Picture 7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3245864">
            <a:off x="7404716" y="2739387"/>
            <a:ext cx="1687747" cy="96830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9" name="Picture 8" descr="Taurine_zwitterion_bal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1"/>
          <a:stretch/>
        </p:blipFill>
        <p:spPr>
          <a:xfrm rot="7475773" flipV="1">
            <a:off x="4935942" y="2747818"/>
            <a:ext cx="1605752" cy="92125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02"/>
            <a:ext cx="4939698" cy="5149898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>
            <a:off x="7010400" y="2438400"/>
            <a:ext cx="0" cy="914400"/>
          </a:xfrm>
          <a:prstGeom prst="straightConnector1">
            <a:avLst/>
          </a:prstGeom>
          <a:solidFill>
            <a:schemeClr val="accent1"/>
          </a:solidFill>
          <a:ln w="215900" cap="flat" cmpd="sng" algn="ctr">
            <a:solidFill>
              <a:srgbClr val="29A0EB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5020216" y="3250380"/>
            <a:ext cx="4114800" cy="3170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Active Participants</a:t>
            </a:r>
          </a:p>
          <a:p>
            <a:pPr algn="ctr"/>
            <a:r>
              <a:rPr lang="en-US" sz="4000" b="1" dirty="0">
                <a:solidFill>
                  <a:srgbClr val="2FB1F0"/>
                </a:solidFill>
                <a:latin typeface="Helvetica" charset="0"/>
              </a:rPr>
              <a:t>that can </a:t>
            </a:r>
            <a:endParaRPr lang="en-US" sz="4000" b="1" dirty="0" smtClean="0">
              <a:solidFill>
                <a:srgbClr val="2FB1F0"/>
              </a:solidFill>
              <a:latin typeface="Helvetica" charset="0"/>
            </a:endParaRP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Modulate </a:t>
            </a:r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Phenotype</a:t>
            </a:r>
            <a:endParaRPr lang="en-US" sz="4000" b="1" dirty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953000" y="-33992"/>
            <a:ext cx="41148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2FB1F0"/>
                </a:solidFill>
                <a:latin typeface="Helvetica" charset="0"/>
              </a:rPr>
              <a:t>Metabolomics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Biomarkers</a:t>
            </a:r>
          </a:p>
          <a:p>
            <a:pPr algn="ctr"/>
            <a:r>
              <a:rPr lang="en-US" sz="4000" b="1" dirty="0" smtClean="0">
                <a:solidFill>
                  <a:srgbClr val="2FB1F0"/>
                </a:solidFill>
                <a:latin typeface="Helvetica" charset="0"/>
              </a:rPr>
              <a:t>Pathways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923972" y="6401312"/>
            <a:ext cx="421792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29A0EB"/>
                </a:solidFill>
                <a:latin typeface="Helvetica" charset="0"/>
              </a:rPr>
              <a:t>Nature Biotechnology 2018</a:t>
            </a:r>
            <a:endParaRPr lang="en-US" b="1" i="1" dirty="0">
              <a:solidFill>
                <a:srgbClr val="29A0EB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579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800" b="1" dirty="0">
                <a:solidFill>
                  <a:srgbClr val="57CEFF"/>
                </a:solidFill>
                <a:latin typeface="Helvetica" charset="0"/>
              </a:rPr>
              <a:t>Acknowledgements</a:t>
            </a:r>
            <a:endParaRPr lang="en-US" sz="4800" b="1" dirty="0" smtClean="0">
              <a:solidFill>
                <a:srgbClr val="57CEFF"/>
              </a:solidFill>
              <a:latin typeface="Helvetica" charset="0"/>
            </a:endParaRPr>
          </a:p>
          <a:p>
            <a:endParaRPr lang="en-US" sz="4000" b="1" dirty="0" smtClean="0">
              <a:solidFill>
                <a:srgbClr val="57CE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013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7"/>
          <p:cNvSpPr>
            <a:spLocks noGrp="1" noChangeArrowheads="1"/>
          </p:cNvSpPr>
          <p:nvPr/>
        </p:nvSpPr>
        <p:spPr bwMode="auto">
          <a:xfrm>
            <a:off x="0" y="0"/>
            <a:ext cx="6858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800" b="1" dirty="0" smtClean="0">
                <a:solidFill>
                  <a:srgbClr val="57CEFF"/>
                </a:solidFill>
                <a:latin typeface="Helvetica" charset="0"/>
              </a:rPr>
              <a:t>Acknowledgements</a:t>
            </a:r>
          </a:p>
        </p:txBody>
      </p:sp>
      <p:sp>
        <p:nvSpPr>
          <p:cNvPr id="39" name="Rectangle 38"/>
          <p:cNvSpPr>
            <a:spLocks noChangeArrowheads="1"/>
          </p:cNvSpPr>
          <p:nvPr/>
        </p:nvSpPr>
        <p:spPr bwMode="auto">
          <a:xfrm>
            <a:off x="1768921" y="5750004"/>
            <a:ext cx="638447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6600" b="1" dirty="0" smtClean="0">
                <a:solidFill>
                  <a:srgbClr val="57CEFF"/>
                </a:solidFill>
                <a:latin typeface="Helvetica" charset="0"/>
              </a:rPr>
              <a:t>NIH  DOE  DoD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204481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Xavi phot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1909901"/>
            <a:ext cx="1143000" cy="162803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964" y="2967335"/>
            <a:ext cx="1295400" cy="1537738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52400" y="6248400"/>
            <a:ext cx="14570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Mary Spilker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Pfizer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21" y="408537"/>
            <a:ext cx="1303086" cy="146500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-16544" y="1896409"/>
            <a:ext cx="22190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Caroline Johnson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Yale University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1366" y="442070"/>
            <a:ext cx="1443879" cy="1443879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7467600" y="6267948"/>
            <a:ext cx="1676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Erica Forsberg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San Diego State Univ.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466947" y="1551801"/>
            <a:ext cx="2133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Oscar Yanes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b="8507"/>
          <a:stretch/>
        </p:blipFill>
        <p:spPr>
          <a:xfrm>
            <a:off x="3886200" y="0"/>
            <a:ext cx="1257453" cy="156803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4841" y="381000"/>
            <a:ext cx="1391295" cy="1524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0"/>
          <a:srcRect b="21593"/>
          <a:stretch/>
        </p:blipFill>
        <p:spPr>
          <a:xfrm>
            <a:off x="143933" y="2286000"/>
            <a:ext cx="1490178" cy="1752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07165" y="2286000"/>
            <a:ext cx="1426797" cy="1752600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7289800" y="4038600"/>
            <a:ext cx="1828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Ben Cravatt</a:t>
            </a:r>
          </a:p>
          <a:p>
            <a:pPr algn="ctr"/>
            <a:endParaRPr lang="en-US" sz="1200" dirty="0" smtClean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166309" y="5507379"/>
            <a:ext cx="201168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DDEFF"/>
                </a:solidFill>
                <a:latin typeface="Arial"/>
                <a:cs typeface="Arial"/>
              </a:rPr>
              <a:t>Tao </a:t>
            </a:r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Huan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71587" y="3852328"/>
            <a:ext cx="1446495" cy="1676403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13"/>
          <a:srcRect l="6909" r="6452" b="3646"/>
          <a:stretch/>
        </p:blipFill>
        <p:spPr>
          <a:xfrm>
            <a:off x="3886199" y="4495800"/>
            <a:ext cx="1351829" cy="1534285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3505200" y="5996221"/>
            <a:ext cx="211666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Julijana Ivanisevic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University of Lausanne</a:t>
            </a:r>
          </a:p>
          <a:p>
            <a:pPr algn="ctr"/>
            <a:endParaRPr lang="en-US" sz="1000" dirty="0">
              <a:solidFill>
                <a:srgbClr val="0DDE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046125" y="6307669"/>
            <a:ext cx="20263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Elizabeth Want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Imperial College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562764" y="4567535"/>
            <a:ext cx="22190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Aries Aisporna</a:t>
            </a:r>
          </a:p>
          <a:p>
            <a:pPr algn="ctr"/>
            <a:endParaRPr lang="en-US" sz="1200" dirty="0" smtClean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248400" y="3657600"/>
            <a:ext cx="11511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Brittney Beyer</a:t>
            </a:r>
          </a:p>
          <a:p>
            <a:pPr algn="ctr"/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49" name="Picture 48" descr="brittney beyer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7400"/>
            <a:ext cx="1278304" cy="1600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76400" y="2057400"/>
            <a:ext cx="1270000" cy="1668220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1981200" y="1845734"/>
            <a:ext cx="22190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Carlos Guijas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439333" y="3708399"/>
            <a:ext cx="1828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Luke Lairson</a:t>
            </a: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03333" y="457200"/>
            <a:ext cx="1262024" cy="1371600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5046133" y="1828800"/>
            <a:ext cx="2116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Rafa Montenegro</a:t>
            </a:r>
          </a:p>
          <a:p>
            <a:pPr algn="ctr"/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17"/>
          <a:srcRect l="11405" r="10937" b="4546"/>
          <a:stretch/>
        </p:blipFill>
        <p:spPr>
          <a:xfrm>
            <a:off x="2556935" y="4860740"/>
            <a:ext cx="1143000" cy="151068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18"/>
          <a:srcRect l="10191" r="4883"/>
          <a:stretch/>
        </p:blipFill>
        <p:spPr>
          <a:xfrm>
            <a:off x="228600" y="4648200"/>
            <a:ext cx="1301024" cy="1553738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2108199" y="6324600"/>
            <a:ext cx="20116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Thomas Fang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Nanyang Univ.</a:t>
            </a:r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458356" y="3915145"/>
            <a:ext cx="1237843" cy="14103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521059" y="4648200"/>
            <a:ext cx="1622941" cy="155245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17701" y="4831377"/>
            <a:ext cx="1304824" cy="1476292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6677296" y="5334000"/>
            <a:ext cx="90293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Anders</a:t>
            </a:r>
            <a:b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</a:br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Nordstrom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Umea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Univ.</a:t>
            </a:r>
          </a:p>
          <a:p>
            <a:pPr algn="ctr"/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027333" y="1900535"/>
            <a:ext cx="2116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Laura Goetz</a:t>
            </a:r>
          </a:p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Scripps Health </a:t>
            </a:r>
          </a:p>
        </p:txBody>
      </p:sp>
      <p:sp>
        <p:nvSpPr>
          <p:cNvPr id="50" name="Rectangle 49"/>
          <p:cNvSpPr/>
          <p:nvPr/>
        </p:nvSpPr>
        <p:spPr>
          <a:xfrm>
            <a:off x="2706243" y="4541637"/>
            <a:ext cx="1828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Ben Warth</a:t>
            </a:r>
          </a:p>
          <a:p>
            <a:pPr algn="ctr"/>
            <a:endParaRPr lang="en-US" sz="1200" dirty="0" smtClean="0">
              <a:solidFill>
                <a:srgbClr val="0DDEFF"/>
              </a:solidFill>
              <a:latin typeface="Arial"/>
              <a:cs typeface="Arial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-8467" y="4038600"/>
            <a:ext cx="1828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Richard Lerner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22"/>
          <a:srcRect l="11105" r="10577" b="13235"/>
          <a:stretch/>
        </p:blipFill>
        <p:spPr>
          <a:xfrm>
            <a:off x="2971800" y="3048000"/>
            <a:ext cx="1159359" cy="1531393"/>
          </a:xfrm>
          <a:prstGeom prst="rect">
            <a:avLst/>
          </a:prstGeom>
        </p:spPr>
      </p:pic>
      <p:sp>
        <p:nvSpPr>
          <p:cNvPr id="64" name="Rectangle 63"/>
          <p:cNvSpPr/>
          <p:nvPr/>
        </p:nvSpPr>
        <p:spPr>
          <a:xfrm>
            <a:off x="3577115" y="3576935"/>
            <a:ext cx="20263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DDEFF"/>
                </a:solidFill>
                <a:latin typeface="Arial"/>
                <a:cs typeface="Arial"/>
              </a:rPr>
              <a:t>Xavi Domingo</a:t>
            </a:r>
          </a:p>
          <a:p>
            <a:pPr algn="ctr"/>
            <a:endParaRPr lang="en-US" sz="1200" dirty="0">
              <a:solidFill>
                <a:srgbClr val="0DDE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254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0" y="1447800"/>
            <a:ext cx="5216214" cy="393476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724400" y="4876800"/>
            <a:ext cx="433694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Sleep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72200" y="6248400"/>
            <a:ext cx="27574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200" b="1" i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 1995</a:t>
            </a:r>
            <a:endParaRPr lang="en-US" sz="3200" i="1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since 1994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2" name="Rectangle 11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566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152400"/>
            <a:ext cx="1461407" cy="1515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4018" r="4062" b="2905"/>
          <a:stretch/>
        </p:blipFill>
        <p:spPr>
          <a:xfrm>
            <a:off x="4800600" y="76200"/>
            <a:ext cx="1311031" cy="1676400"/>
          </a:xfrm>
          <a:prstGeom prst="rect">
            <a:avLst/>
          </a:prstGeom>
        </p:spPr>
      </p:pic>
      <p:sp>
        <p:nvSpPr>
          <p:cNvPr id="87" name="Rectangle 16"/>
          <p:cNvSpPr>
            <a:spLocks noChangeArrowheads="1"/>
          </p:cNvSpPr>
          <p:nvPr/>
        </p:nvSpPr>
        <p:spPr bwMode="auto">
          <a:xfrm>
            <a:off x="4191000" y="1752600"/>
            <a:ext cx="2514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0" hangingPunct="0"/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Duane Rinehart</a:t>
            </a:r>
            <a:endParaRPr lang="en-US" dirty="0"/>
          </a:p>
        </p:txBody>
      </p:sp>
      <p:pic>
        <p:nvPicPr>
          <p:cNvPr id="90" name="Picture 89"/>
          <p:cNvPicPr>
            <a:picLocks noChangeAspect="1"/>
          </p:cNvPicPr>
          <p:nvPr/>
        </p:nvPicPr>
        <p:blipFill rotWithShape="1">
          <a:blip r:embed="rId5"/>
          <a:srcRect t="3590" b="8435"/>
          <a:stretch/>
        </p:blipFill>
        <p:spPr>
          <a:xfrm>
            <a:off x="152400" y="4648200"/>
            <a:ext cx="1600200" cy="1783972"/>
          </a:xfrm>
          <a:prstGeom prst="rect">
            <a:avLst/>
          </a:prstGeom>
        </p:spPr>
      </p:pic>
      <p:sp>
        <p:nvSpPr>
          <p:cNvPr id="91" name="Rectangle 10"/>
          <p:cNvSpPr>
            <a:spLocks noChangeArrowheads="1"/>
          </p:cNvSpPr>
          <p:nvPr/>
        </p:nvSpPr>
        <p:spPr bwMode="auto">
          <a:xfrm>
            <a:off x="0" y="6396335"/>
            <a:ext cx="1981200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37C3FF"/>
                </a:solidFill>
                <a:latin typeface="Arial" charset="0"/>
                <a:cs typeface="Arial" charset="0"/>
              </a:rPr>
              <a:t>Linh Hoang</a:t>
            </a:r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0" y="4572000"/>
            <a:ext cx="1735785" cy="1854958"/>
          </a:xfrm>
          <a:prstGeom prst="rect">
            <a:avLst/>
          </a:prstGeom>
        </p:spPr>
      </p:pic>
      <p:sp>
        <p:nvSpPr>
          <p:cNvPr id="94" name="Rectangle 10"/>
          <p:cNvSpPr>
            <a:spLocks noChangeArrowheads="1"/>
          </p:cNvSpPr>
          <p:nvPr/>
        </p:nvSpPr>
        <p:spPr bwMode="auto">
          <a:xfrm>
            <a:off x="1752600" y="6396335"/>
            <a:ext cx="2895600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37C3FF"/>
                </a:solidFill>
                <a:latin typeface="Arial" charset="0"/>
                <a:cs typeface="Arial" charset="0"/>
              </a:rPr>
              <a:t>Amelia Palermo</a:t>
            </a:r>
            <a:endParaRPr lang="en-US" dirty="0" smtClean="0">
              <a:solidFill>
                <a:srgbClr val="37C3FF"/>
              </a:solidFill>
              <a:latin typeface="Arial" charset="0"/>
              <a:cs typeface="Arial" charset="0"/>
            </a:endParaRPr>
          </a:p>
        </p:txBody>
      </p:sp>
      <p:sp>
        <p:nvSpPr>
          <p:cNvPr id="95" name="Rectangle 10"/>
          <p:cNvSpPr>
            <a:spLocks noChangeArrowheads="1"/>
          </p:cNvSpPr>
          <p:nvPr/>
        </p:nvSpPr>
        <p:spPr bwMode="auto">
          <a:xfrm>
            <a:off x="7010400" y="1752600"/>
            <a:ext cx="1981200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37C3FF"/>
                </a:solidFill>
                <a:latin typeface="Arial" charset="0"/>
                <a:cs typeface="Arial" charset="0"/>
              </a:rPr>
              <a:t>Winnie Heim</a:t>
            </a:r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 rotWithShape="1">
          <a:blip r:embed="rId7"/>
          <a:srcRect l="11024" t="8550" r="9403" b="15303"/>
          <a:stretch/>
        </p:blipFill>
        <p:spPr>
          <a:xfrm>
            <a:off x="228600" y="0"/>
            <a:ext cx="1646684" cy="1786467"/>
          </a:xfrm>
          <a:prstGeom prst="rect">
            <a:avLst/>
          </a:prstGeom>
        </p:spPr>
      </p:pic>
      <p:sp>
        <p:nvSpPr>
          <p:cNvPr id="97" name="Rectangle 10"/>
          <p:cNvSpPr>
            <a:spLocks noChangeArrowheads="1"/>
          </p:cNvSpPr>
          <p:nvPr/>
        </p:nvSpPr>
        <p:spPr bwMode="auto">
          <a:xfrm>
            <a:off x="0" y="1752600"/>
            <a:ext cx="1981200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37C3FF"/>
                </a:solidFill>
                <a:latin typeface="Arial" charset="0"/>
                <a:cs typeface="Arial" charset="0"/>
              </a:rPr>
              <a:t>Megha Karki</a:t>
            </a:r>
          </a:p>
        </p:txBody>
      </p:sp>
      <p:pic>
        <p:nvPicPr>
          <p:cNvPr id="98" name="Picture 97"/>
          <p:cNvPicPr>
            <a:picLocks noChangeAspect="1"/>
          </p:cNvPicPr>
          <p:nvPr/>
        </p:nvPicPr>
        <p:blipFill rotWithShape="1">
          <a:blip r:embed="rId8"/>
          <a:srcRect b="21001"/>
          <a:stretch/>
        </p:blipFill>
        <p:spPr>
          <a:xfrm>
            <a:off x="2209800" y="2362200"/>
            <a:ext cx="5275385" cy="234768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62200" y="0"/>
            <a:ext cx="1428794" cy="1752600"/>
          </a:xfrm>
          <a:prstGeom prst="rect">
            <a:avLst/>
          </a:prstGeom>
        </p:spPr>
      </p:pic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1752600" y="1752600"/>
            <a:ext cx="280246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0" hangingPunct="0"/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H. </a:t>
            </a:r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Paul Benton</a:t>
            </a:r>
            <a:endParaRPr lang="en-US" dirty="0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858000" y="6396335"/>
            <a:ext cx="2286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Richard </a:t>
            </a:r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Martin</a:t>
            </a:r>
            <a:endParaRPr lang="en-US" dirty="0" smtClean="0">
              <a:solidFill>
                <a:srgbClr val="50B4F8"/>
              </a:solidFill>
              <a:latin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66429" y="4724400"/>
            <a:ext cx="1421773" cy="1663700"/>
          </a:xfrm>
          <a:prstGeom prst="rect">
            <a:avLst/>
          </a:prstGeom>
        </p:spPr>
      </p:pic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4495800" y="4267200"/>
            <a:ext cx="3124200" cy="461665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IBM - Scott Spangler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1"/>
          <a:srcRect b="6582"/>
          <a:stretch/>
        </p:blipFill>
        <p:spPr>
          <a:xfrm>
            <a:off x="5029200" y="4648200"/>
            <a:ext cx="1447800" cy="1776605"/>
          </a:xfrm>
          <a:prstGeom prst="rect">
            <a:avLst/>
          </a:prstGeom>
        </p:spPr>
      </p:pic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648200" y="6396335"/>
            <a:ext cx="2286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50B4F8"/>
                </a:solidFill>
                <a:latin typeface="Arial" charset="0"/>
                <a:cs typeface="Arial" charset="0"/>
              </a:rPr>
              <a:t>Luke Lairson</a:t>
            </a:r>
            <a:endParaRPr lang="en-US" dirty="0" smtClean="0">
              <a:solidFill>
                <a:srgbClr val="50B4F8"/>
              </a:solidFill>
              <a:latin typeface="Arial" charset="0"/>
              <a:cs typeface="Arial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8600" y="2286000"/>
            <a:ext cx="1529811" cy="1719906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28989" y="3886200"/>
            <a:ext cx="1952211" cy="830997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37C3FF"/>
                </a:solidFill>
                <a:latin typeface="Helvetica" charset="0"/>
              </a:rPr>
              <a:t>Caroline </a:t>
            </a:r>
            <a:r>
              <a:rPr lang="en-US" dirty="0" smtClean="0">
                <a:solidFill>
                  <a:srgbClr val="37C3FF"/>
                </a:solidFill>
                <a:latin typeface="Helvetica" charset="0"/>
              </a:rPr>
              <a:t>Johnson</a:t>
            </a:r>
            <a:endParaRPr lang="en-US" dirty="0" smtClean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73110" y="2286000"/>
            <a:ext cx="1470890" cy="1773893"/>
          </a:xfrm>
          <a:prstGeom prst="rect">
            <a:avLst/>
          </a:prstGeom>
        </p:spPr>
      </p:pic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7924800" y="3886200"/>
            <a:ext cx="1066800" cy="830997"/>
          </a:xfrm>
          <a:prstGeom prst="rect">
            <a:avLst/>
          </a:prstGeom>
          <a:solidFill>
            <a:srgbClr val="000000"/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David </a:t>
            </a:r>
            <a:endParaRPr lang="en-US" dirty="0" smtClean="0">
              <a:solidFill>
                <a:srgbClr val="43B5FE"/>
              </a:solidFill>
              <a:latin typeface="Arial" charset="0"/>
              <a:cs typeface="Arial" charset="0"/>
            </a:endParaRPr>
          </a:p>
          <a:p>
            <a:pPr algn="ctr"/>
            <a:r>
              <a:rPr lang="en-US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Elder</a:t>
            </a:r>
            <a:endParaRPr lang="en-US" dirty="0" smtClean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76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6172200" y="6248400"/>
            <a:ext cx="27574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200" b="1" i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 1995</a:t>
            </a:r>
            <a:endParaRPr lang="en-US" sz="3200" i="1" dirty="0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  <a:endParaRPr lang="en-US" altLang="en-US" sz="4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  <a:endParaRPr lang="en-US" altLang="en-US" sz="40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344" t="17652" r="37195" b="50712"/>
          <a:stretch/>
        </p:blipFill>
        <p:spPr>
          <a:xfrm>
            <a:off x="3200400" y="0"/>
            <a:ext cx="2209800" cy="10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95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52400" y="0"/>
            <a:ext cx="3057247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  <a:endParaRPr lang="en-US" altLang="en-US" sz="3600" b="1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Tandem 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MS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72200" y="6248400"/>
            <a:ext cx="27574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200" b="1" i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 1995</a:t>
            </a:r>
            <a:endParaRPr lang="en-US" sz="32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749" y="1219200"/>
            <a:ext cx="5321106" cy="369326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  <a:endParaRPr lang="en-US" altLang="en-US" sz="4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  <a:endParaRPr lang="en-US" altLang="en-US" sz="40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6344" t="17652" r="37195" b="50712"/>
          <a:stretch/>
        </p:blipFill>
        <p:spPr>
          <a:xfrm>
            <a:off x="3200400" y="0"/>
            <a:ext cx="2209800" cy="104435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4191000" y="1295400"/>
            <a:ext cx="2819400" cy="2057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238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52400" y="0"/>
            <a:ext cx="8185254" cy="683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  <a:endParaRPr lang="en-US" altLang="en-US" sz="3600" b="1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Tandem 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MS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Accurate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m/z</a:t>
            </a: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H/D Exchange</a:t>
            </a:r>
          </a:p>
          <a:p>
            <a:endParaRPr lang="en-US" altLang="en-US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Isotope Pattern</a:t>
            </a:r>
          </a:p>
          <a:p>
            <a:endParaRPr lang="en-US" altLang="en-US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Preparative LC for collection of metabolite for NMR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Elemental composition of MS</a:t>
            </a:r>
            <a:r>
              <a:rPr lang="en-US" altLang="en-US" b="1" baseline="300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and MS</a:t>
            </a:r>
            <a:r>
              <a:rPr lang="en-US" altLang="en-US" b="1" baseline="300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3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fragment ions</a:t>
            </a:r>
          </a:p>
          <a:p>
            <a:endParaRPr lang="en-US" altLang="en-US" sz="18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Synthesize authentic standard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72200" y="6248400"/>
            <a:ext cx="27574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200" b="1" i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 1995</a:t>
            </a:r>
            <a:endParaRPr lang="en-US" sz="32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749" y="1219200"/>
            <a:ext cx="5321106" cy="369326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  <a:endParaRPr lang="en-US" altLang="en-US" sz="4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  <a:endParaRPr lang="en-US" altLang="en-US" sz="40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6344" t="17652" r="37195" b="50712"/>
          <a:stretch/>
        </p:blipFill>
        <p:spPr>
          <a:xfrm>
            <a:off x="3200400" y="0"/>
            <a:ext cx="2209800" cy="104435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4191000" y="1295400"/>
            <a:ext cx="2819400" cy="2057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21671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52400" y="0"/>
            <a:ext cx="8185254" cy="683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Metabolite</a:t>
            </a:r>
          </a:p>
          <a:p>
            <a:r>
              <a:rPr lang="en-US" altLang="en-US" sz="36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Identification</a:t>
            </a:r>
            <a:endParaRPr lang="en-US" altLang="en-US" sz="3600" b="1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Tandem 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MS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Accurate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m/z</a:t>
            </a: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H/D Exchange</a:t>
            </a:r>
          </a:p>
          <a:p>
            <a:endParaRPr lang="en-US" altLang="en-US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</a:t>
            </a:r>
            <a:r>
              <a:rPr lang="en-US" altLang="en-US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Isotope Pattern</a:t>
            </a:r>
          </a:p>
          <a:p>
            <a:endParaRPr lang="en-US" altLang="en-US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Preparative LC for collection of metabolite for NMR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Elemental composition of MS</a:t>
            </a:r>
            <a:r>
              <a:rPr lang="en-US" altLang="en-US" b="1" baseline="300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and MS</a:t>
            </a:r>
            <a:r>
              <a:rPr lang="en-US" altLang="en-US" b="1" baseline="30000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3</a:t>
            </a:r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 fragment ions</a:t>
            </a:r>
          </a:p>
          <a:p>
            <a:endParaRPr lang="en-US" altLang="en-US" sz="18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- Synthesize authentic standard</a:t>
            </a:r>
            <a:endParaRPr lang="en-US" altLang="en-US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72200" y="6248400"/>
            <a:ext cx="27574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200" b="1" i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Science 1995</a:t>
            </a:r>
            <a:endParaRPr lang="en-US" sz="32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7652"/>
          <a:stretch/>
        </p:blipFill>
        <p:spPr>
          <a:xfrm>
            <a:off x="3473749" y="1871133"/>
            <a:ext cx="5321106" cy="304133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0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40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Sleep </a:t>
            </a:r>
            <a:endParaRPr lang="en-US" altLang="en-US" sz="4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6344" t="17652" r="37195" b="50712"/>
          <a:stretch/>
        </p:blipFill>
        <p:spPr>
          <a:xfrm>
            <a:off x="3200400" y="0"/>
            <a:ext cx="2209800" cy="104435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auto">
          <a:xfrm>
            <a:off x="4191000" y="1295400"/>
            <a:ext cx="2819400" cy="2057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565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876984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949716"/>
            <a:ext cx="2743200" cy="1907608"/>
          </a:xfrm>
          <a:prstGeom prst="rect">
            <a:avLst/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267890" y="6073914"/>
            <a:ext cx="32636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Gary Siuzdak</a:t>
            </a:r>
            <a:endParaRPr lang="en-US" sz="4000" dirty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85003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Introduction</a:t>
            </a:r>
          </a:p>
        </p:txBody>
      </p:sp>
    </p:spTree>
    <p:extLst>
      <p:ext uri="{BB962C8B-B14F-4D97-AF65-F5344CB8AC3E}">
        <p14:creationId xmlns:p14="http://schemas.microsoft.com/office/powerpoint/2010/main" val="1175568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6" name="Rectangle 5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430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889073"/>
            <a:ext cx="8991601" cy="1200329"/>
          </a:xfrm>
          <a:prstGeom prst="rect">
            <a:avLst/>
          </a:prstGeom>
          <a:solidFill>
            <a:srgbClr val="000000">
              <a:alpha val="7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39851" y="5334000"/>
            <a:ext cx="838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1 Million </a:t>
            </a:r>
            <a:r>
              <a:rPr lang="en-US" sz="3900" b="1" dirty="0">
                <a:solidFill>
                  <a:srgbClr val="37C3FF"/>
                </a:solidFill>
                <a:latin typeface="Helvetica" charset="0"/>
              </a:rPr>
              <a:t>Molecules in METLIN</a:t>
            </a:r>
            <a:endParaRPr lang="en-US" sz="39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902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889073"/>
            <a:ext cx="8991601" cy="1200329"/>
          </a:xfrm>
          <a:prstGeom prst="rect">
            <a:avLst/>
          </a:prstGeom>
          <a:solidFill>
            <a:srgbClr val="000000">
              <a:alpha val="7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9851" y="5334000"/>
            <a:ext cx="838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1 Million </a:t>
            </a:r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Molecules in METLIN</a:t>
            </a:r>
            <a:endParaRPr lang="en-US" sz="3900" b="1" dirty="0" smtClean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50,000 Standards with MS/MS data</a:t>
            </a:r>
            <a:endParaRPr lang="en-US" sz="3900" b="1" dirty="0" smtClean="0">
              <a:solidFill>
                <a:schemeClr val="tx1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207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914471"/>
            <a:ext cx="8991601" cy="1200329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7959" y="2756010"/>
            <a:ext cx="8305798" cy="1477328"/>
          </a:xfrm>
          <a:prstGeom prst="rect">
            <a:avLst/>
          </a:prstGeom>
          <a:solidFill>
            <a:schemeClr val="tx1"/>
          </a:solidFill>
          <a:ln w="508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endParaRPr lang="en-US" altLang="en-US" sz="1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35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Within seconds we can now identify oleamide and most other metabolites </a:t>
            </a:r>
          </a:p>
          <a:p>
            <a:endParaRPr lang="en-US" altLang="en-US" sz="1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39851" y="5334000"/>
            <a:ext cx="838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1 Million </a:t>
            </a:r>
            <a:r>
              <a:rPr lang="en-US" sz="3900" b="1" dirty="0">
                <a:solidFill>
                  <a:srgbClr val="37C3FF"/>
                </a:solidFill>
                <a:latin typeface="Helvetica" charset="0"/>
              </a:rPr>
              <a:t>Molecules in METLIN</a:t>
            </a:r>
            <a:endParaRPr lang="en-US" sz="3900" b="1" dirty="0" smtClean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900" b="1" dirty="0" smtClean="0">
                <a:solidFill>
                  <a:srgbClr val="37C3FF"/>
                </a:solidFill>
                <a:latin typeface="Helvetica" charset="0"/>
              </a:rPr>
              <a:t>50,000 Standards with MS/MS data</a:t>
            </a:r>
            <a:endParaRPr lang="en-US" sz="3900" b="1" dirty="0" smtClean="0">
              <a:solidFill>
                <a:schemeClr val="tx1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25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914471"/>
            <a:ext cx="8991601" cy="1200329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7" name="Rectangle 6"/>
          <p:cNvSpPr/>
          <p:nvPr/>
        </p:nvSpPr>
        <p:spPr>
          <a:xfrm rot="21046276">
            <a:off x="2237338" y="4733082"/>
            <a:ext cx="52163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~1 million molecules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7959" y="2756010"/>
            <a:ext cx="8305798" cy="1477328"/>
          </a:xfrm>
          <a:prstGeom prst="rect">
            <a:avLst/>
          </a:prstGeom>
          <a:solidFill>
            <a:schemeClr val="tx1"/>
          </a:solidFill>
          <a:ln w="508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endParaRPr lang="en-US" altLang="en-US" sz="1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altLang="en-US" sz="35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Within seconds we can now identify oleamide and most other metabolites </a:t>
            </a:r>
          </a:p>
          <a:p>
            <a:endParaRPr lang="en-US" altLang="en-US" sz="1000" b="1" dirty="0" smtClean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Rectangle 10"/>
          <p:cNvSpPr/>
          <p:nvPr/>
        </p:nvSpPr>
        <p:spPr>
          <a:xfrm rot="21046276">
            <a:off x="4083286" y="5402852"/>
            <a:ext cx="18660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MS/MS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15011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Standards w MS/MS data 14K to 30K</a:t>
            </a:r>
            <a:endParaRPr lang="en-US" sz="4000" b="1" dirty="0" smtClean="0">
              <a:solidFill>
                <a:schemeClr val="tx1"/>
              </a:solidFill>
              <a:latin typeface="Helvetica" charset="0"/>
            </a:endParaRPr>
          </a:p>
        </p:txBody>
      </p:sp>
      <p:pic>
        <p:nvPicPr>
          <p:cNvPr id="4" name="Picture 3" descr="Screen Shot 2018-04-05 at 11.44.47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8" b="10067"/>
          <a:stretch/>
        </p:blipFill>
        <p:spPr>
          <a:xfrm>
            <a:off x="0" y="4614333"/>
            <a:ext cx="9144000" cy="22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790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914471"/>
            <a:ext cx="8991601" cy="1200329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7" name="Rectangle 6"/>
          <p:cNvSpPr/>
          <p:nvPr/>
        </p:nvSpPr>
        <p:spPr>
          <a:xfrm rot="21046276">
            <a:off x="2237338" y="4733082"/>
            <a:ext cx="52163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~1 million molecules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Rectangle 10"/>
          <p:cNvSpPr/>
          <p:nvPr/>
        </p:nvSpPr>
        <p:spPr>
          <a:xfrm rot="21046276">
            <a:off x="4083286" y="5402852"/>
            <a:ext cx="18660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MS/MS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15011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Standards w MS/MS data 14K to 30K</a:t>
            </a:r>
            <a:endParaRPr lang="en-US" sz="4000" b="1" dirty="0" smtClean="0">
              <a:solidFill>
                <a:schemeClr val="tx1"/>
              </a:solidFill>
              <a:latin typeface="Helvetica" charset="0"/>
            </a:endParaRPr>
          </a:p>
        </p:txBody>
      </p:sp>
      <p:pic>
        <p:nvPicPr>
          <p:cNvPr id="4" name="Picture 3" descr="Screen Shot 2018-04-05 at 11.44.47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8" b="10067"/>
          <a:stretch/>
        </p:blipFill>
        <p:spPr>
          <a:xfrm>
            <a:off x="0" y="4614333"/>
            <a:ext cx="9144000" cy="2243667"/>
          </a:xfrm>
          <a:prstGeom prst="rect">
            <a:avLst/>
          </a:prstGeom>
        </p:spPr>
      </p:pic>
      <p:pic>
        <p:nvPicPr>
          <p:cNvPr id="5" name="Picture 4" descr="METLIN 384 plate 2018-01-1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96" b="10654"/>
          <a:stretch/>
        </p:blipFill>
        <p:spPr>
          <a:xfrm>
            <a:off x="0" y="2328332"/>
            <a:ext cx="91440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3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914471"/>
            <a:ext cx="8991601" cy="1200329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7200" b="1" dirty="0" smtClean="0">
                <a:solidFill>
                  <a:srgbClr val="24C6FF"/>
                </a:solidFill>
                <a:latin typeface="Helvetica" charset="0"/>
              </a:rPr>
              <a:t>    METLIN</a:t>
            </a:r>
          </a:p>
        </p:txBody>
      </p:sp>
      <p:sp>
        <p:nvSpPr>
          <p:cNvPr id="7" name="Rectangle 6"/>
          <p:cNvSpPr/>
          <p:nvPr/>
        </p:nvSpPr>
        <p:spPr>
          <a:xfrm rot="21046276">
            <a:off x="2237338" y="4733082"/>
            <a:ext cx="52163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~1 million molecules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1828800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It </a:t>
            </a:r>
            <a:r>
              <a:rPr lang="en-US" altLang="en-US" sz="2800" b="1" dirty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took about 8 months to identify oleamide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0931" y="1143006"/>
            <a:ext cx="7543800" cy="523220"/>
          </a:xfrm>
          <a:prstGeom prst="rect">
            <a:avLst/>
          </a:prstGeom>
          <a:solidFill>
            <a:schemeClr val="tx1"/>
          </a:solidFill>
          <a:ln>
            <a:solidFill>
              <a:srgbClr val="36C3FF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  <a:ea typeface="Helvetica" charset="0"/>
                <a:cs typeface="Helvetica" charset="0"/>
              </a:rPr>
              <a:t>~ 4 min oleamide induces a sleep-like state</a:t>
            </a:r>
            <a:endParaRPr lang="en-US" altLang="en-US" sz="2800" b="1" dirty="0">
              <a:solidFill>
                <a:srgbClr val="36C3FF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Rectangle 10"/>
          <p:cNvSpPr/>
          <p:nvPr/>
        </p:nvSpPr>
        <p:spPr>
          <a:xfrm rot="21046276">
            <a:off x="4083286" y="5402852"/>
            <a:ext cx="18660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MS/MS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15011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37C3FF"/>
                </a:solidFill>
                <a:latin typeface="Helvetica" charset="0"/>
              </a:rPr>
              <a:t>Standards w MS/MS data 14K to 30K</a:t>
            </a:r>
            <a:endParaRPr lang="en-US" sz="4000" b="1" dirty="0" smtClean="0">
              <a:solidFill>
                <a:schemeClr val="tx1"/>
              </a:solidFill>
              <a:latin typeface="Helvetica" charset="0"/>
            </a:endParaRPr>
          </a:p>
        </p:txBody>
      </p:sp>
      <p:pic>
        <p:nvPicPr>
          <p:cNvPr id="4" name="Picture 3" descr="Screen Shot 2018-04-05 at 11.44.47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8" b="10067"/>
          <a:stretch/>
        </p:blipFill>
        <p:spPr>
          <a:xfrm>
            <a:off x="0" y="4614333"/>
            <a:ext cx="9144000" cy="2243667"/>
          </a:xfrm>
          <a:prstGeom prst="rect">
            <a:avLst/>
          </a:prstGeom>
        </p:spPr>
      </p:pic>
      <p:pic>
        <p:nvPicPr>
          <p:cNvPr id="5" name="Picture 4" descr="METLIN 384 plate 2018-01-1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96" b="10654"/>
          <a:stretch/>
        </p:blipFill>
        <p:spPr>
          <a:xfrm>
            <a:off x="0" y="2328332"/>
            <a:ext cx="9144000" cy="2235200"/>
          </a:xfrm>
          <a:prstGeom prst="rect">
            <a:avLst/>
          </a:prstGeom>
        </p:spPr>
      </p:pic>
      <p:pic>
        <p:nvPicPr>
          <p:cNvPr id="8" name="Picture 7" descr="METLIN 384 plate 2018-01-18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50" b="10067"/>
          <a:stretch/>
        </p:blipFill>
        <p:spPr>
          <a:xfrm>
            <a:off x="0" y="0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88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Since 2005</a:t>
            </a:r>
          </a:p>
        </p:txBody>
      </p:sp>
      <p:sp>
        <p:nvSpPr>
          <p:cNvPr id="6" name="Rectangle 5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79789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914399" y="3116759"/>
            <a:ext cx="8001909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2FB1F0"/>
                </a:solidFill>
                <a:latin typeface="Helvetica" charset="0"/>
              </a:rPr>
              <a:t>stem cell differentiation</a:t>
            </a:r>
            <a:endParaRPr lang="en-US" sz="4400" dirty="0" smtClean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15614" y="3114031"/>
            <a:ext cx="838199" cy="769441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Since 2005</a:t>
            </a: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215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876984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FF000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FF000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949716"/>
            <a:ext cx="2743200" cy="1907608"/>
          </a:xfrm>
          <a:prstGeom prst="rect">
            <a:avLst/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267890" y="6073914"/>
            <a:ext cx="32636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Gary Siuzdak</a:t>
            </a:r>
            <a:endParaRPr lang="en-US" sz="4000" dirty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3835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4"/>
          <p:cNvSpPr/>
          <p:nvPr/>
        </p:nvSpPr>
        <p:spPr bwMode="auto">
          <a:xfrm>
            <a:off x="3809999" y="3124200"/>
            <a:ext cx="5106310" cy="762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>
            <a:off x="4266746" y="3505200"/>
            <a:ext cx="1524454" cy="0"/>
          </a:xfrm>
          <a:prstGeom prst="straightConnector1">
            <a:avLst/>
          </a:prstGeom>
          <a:solidFill>
            <a:schemeClr val="accent1"/>
          </a:solidFill>
          <a:ln w="174625" cap="rnd" cmpd="sng" algn="ctr">
            <a:solidFill>
              <a:srgbClr val="00B0F0"/>
            </a:solidFill>
            <a:prstDash val="solid"/>
            <a:round/>
            <a:headEnd type="none" w="med" len="med"/>
            <a:tailEnd type="stealth"/>
          </a:ln>
          <a:effectLst/>
        </p:spPr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14400" y="3116759"/>
            <a:ext cx="2826763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stem cell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115614" y="3114031"/>
            <a:ext cx="838199" cy="769441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Since 2005</a:t>
            </a:r>
          </a:p>
        </p:txBody>
      </p:sp>
      <p:sp>
        <p:nvSpPr>
          <p:cNvPr id="13" name="Rectangle 12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9" name="Rectangle 18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064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1" descr="neuron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0" t="12536" r="8263" b="14338"/>
          <a:stretch/>
        </p:blipFill>
        <p:spPr bwMode="auto">
          <a:xfrm rot="16200000">
            <a:off x="5757609" y="2417633"/>
            <a:ext cx="3642582" cy="2964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3809999" y="3124200"/>
            <a:ext cx="2286453" cy="762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4266746" y="3505200"/>
            <a:ext cx="1524454" cy="0"/>
          </a:xfrm>
          <a:prstGeom prst="straightConnector1">
            <a:avLst/>
          </a:prstGeom>
          <a:solidFill>
            <a:schemeClr val="accent1"/>
          </a:solidFill>
          <a:ln w="174625" cap="rnd" cmpd="sng" algn="ctr">
            <a:solidFill>
              <a:srgbClr val="00B0F0"/>
            </a:solidFill>
            <a:prstDash val="solid"/>
            <a:round/>
            <a:headEnd type="none" w="med" len="med"/>
            <a:tailEnd type="stealth"/>
          </a:ln>
          <a:effectLst/>
        </p:spPr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14400" y="3116759"/>
            <a:ext cx="2826763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stem cell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115614" y="3114031"/>
            <a:ext cx="838199" cy="769441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636311" y="3114032"/>
            <a:ext cx="2355289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neurons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Since 2005</a:t>
            </a:r>
          </a:p>
        </p:txBody>
      </p:sp>
      <p:sp>
        <p:nvSpPr>
          <p:cNvPr id="18" name="Rectangle 17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21" name="Rectangle 20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58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1" descr="neuron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0" t="12536" r="8263" b="14338"/>
          <a:stretch/>
        </p:blipFill>
        <p:spPr bwMode="auto">
          <a:xfrm rot="16200000">
            <a:off x="5757609" y="2417633"/>
            <a:ext cx="3642582" cy="2964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3809999" y="3124200"/>
            <a:ext cx="2286453" cy="762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4266746" y="3505200"/>
            <a:ext cx="1524454" cy="0"/>
          </a:xfrm>
          <a:prstGeom prst="straightConnector1">
            <a:avLst/>
          </a:prstGeom>
          <a:solidFill>
            <a:schemeClr val="accent1"/>
          </a:solidFill>
          <a:ln w="174625" cap="rnd" cmpd="sng" algn="ctr">
            <a:solidFill>
              <a:srgbClr val="00B0F0"/>
            </a:solidFill>
            <a:prstDash val="solid"/>
            <a:round/>
            <a:headEnd type="none" w="med" len="med"/>
            <a:tailEnd type="stealth"/>
          </a:ln>
          <a:effectLst/>
        </p:spPr>
      </p:cxnSp>
      <p:sp>
        <p:nvSpPr>
          <p:cNvPr id="17" name="Rectangle 8"/>
          <p:cNvSpPr>
            <a:spLocks noChangeArrowheads="1"/>
          </p:cNvSpPr>
          <p:nvPr/>
        </p:nvSpPr>
        <p:spPr bwMode="auto">
          <a:xfrm>
            <a:off x="457200" y="5115580"/>
            <a:ext cx="3335002" cy="52322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9pPr>
          </a:lstStyle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</a:rPr>
              <a:t>Arachidonic Acid</a:t>
            </a:r>
            <a:endParaRPr lang="en-US" altLang="en-US" sz="2800" dirty="0">
              <a:solidFill>
                <a:srgbClr val="36C3FF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636311" y="3114032"/>
            <a:ext cx="2355289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neurons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228600" y="3276600"/>
            <a:ext cx="3657600" cy="1676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276" y="3278496"/>
            <a:ext cx="2516124" cy="18777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3276600"/>
            <a:ext cx="2543175" cy="1943100"/>
          </a:xfrm>
          <a:prstGeom prst="rect">
            <a:avLst/>
          </a:prstGeom>
        </p:spPr>
      </p:pic>
      <p:sp>
        <p:nvSpPr>
          <p:cNvPr id="13" name="Rectangle 12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9" name="Rectangle 18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26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1" descr="neuron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0" t="12536" r="8263" b="14338"/>
          <a:stretch/>
        </p:blipFill>
        <p:spPr bwMode="auto">
          <a:xfrm rot="16200000">
            <a:off x="5757609" y="2417633"/>
            <a:ext cx="3642582" cy="2964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3809999" y="3124200"/>
            <a:ext cx="2286453" cy="762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4266746" y="3505200"/>
            <a:ext cx="1524454" cy="0"/>
          </a:xfrm>
          <a:prstGeom prst="straightConnector1">
            <a:avLst/>
          </a:prstGeom>
          <a:solidFill>
            <a:schemeClr val="accent1"/>
          </a:solidFill>
          <a:ln w="174625" cap="rnd" cmpd="sng" algn="ctr">
            <a:solidFill>
              <a:srgbClr val="00B0F0"/>
            </a:solidFill>
            <a:prstDash val="solid"/>
            <a:round/>
            <a:headEnd type="none" w="med" len="med"/>
            <a:tailEnd type="stealth"/>
          </a:ln>
          <a:effectLst/>
        </p:spPr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636311" y="3114032"/>
            <a:ext cx="2355289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neurons</a:t>
            </a:r>
          </a:p>
        </p:txBody>
      </p: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358300" y="5105400"/>
            <a:ext cx="3375500" cy="52322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9pPr>
          </a:lstStyle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</a:rPr>
              <a:t>Neuroprotectin D1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228600" y="3276600"/>
            <a:ext cx="3657600" cy="1676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0" name="Picture 19" descr="Neuroprotectin D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276600"/>
            <a:ext cx="3249706" cy="1973036"/>
          </a:xfrm>
          <a:prstGeom prst="rect">
            <a:avLst/>
          </a:prstGeom>
        </p:spPr>
      </p:pic>
      <p:sp>
        <p:nvSpPr>
          <p:cNvPr id="16" name="Rectangle 15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474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stem ce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6" y="1600200"/>
            <a:ext cx="3731173" cy="38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1" descr="neuron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0" t="12536" r="8263" b="14338"/>
          <a:stretch/>
        </p:blipFill>
        <p:spPr bwMode="auto">
          <a:xfrm rot="16200000">
            <a:off x="5757609" y="2417633"/>
            <a:ext cx="3642582" cy="2964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3809999" y="3124200"/>
            <a:ext cx="2286453" cy="762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4266746" y="3505200"/>
            <a:ext cx="1524454" cy="0"/>
          </a:xfrm>
          <a:prstGeom prst="straightConnector1">
            <a:avLst/>
          </a:prstGeom>
          <a:solidFill>
            <a:schemeClr val="accent1"/>
          </a:solidFill>
          <a:ln w="174625" cap="rnd" cmpd="sng" algn="ctr">
            <a:solidFill>
              <a:srgbClr val="00B0F0"/>
            </a:solidFill>
            <a:prstDash val="solid"/>
            <a:round/>
            <a:headEnd type="none" w="med" len="med"/>
            <a:tailEnd type="stealth"/>
          </a:ln>
          <a:effectLst/>
        </p:spPr>
      </p:cxn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3886200" y="3855184"/>
            <a:ext cx="2514600" cy="1631216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9pPr>
          </a:lstStyle>
          <a:p>
            <a:r>
              <a:rPr lang="en-US" altLang="en-US" sz="400" b="1" dirty="0" smtClean="0">
                <a:solidFill>
                  <a:srgbClr val="36C3FF"/>
                </a:solidFill>
                <a:latin typeface="Helvetica" charset="0"/>
              </a:rPr>
              <a:t> </a:t>
            </a:r>
          </a:p>
          <a:p>
            <a:r>
              <a:rPr lang="en-US" altLang="en-US" sz="4800" b="1" dirty="0" smtClean="0">
                <a:solidFill>
                  <a:srgbClr val="36C3FF"/>
                </a:solidFill>
                <a:latin typeface="Helvetica" charset="0"/>
              </a:rPr>
              <a:t> 1500%</a:t>
            </a:r>
          </a:p>
          <a:p>
            <a:endParaRPr lang="en-US" altLang="en-US" sz="4800" b="1" dirty="0" smtClean="0">
              <a:solidFill>
                <a:srgbClr val="36C3FF"/>
              </a:solidFill>
              <a:latin typeface="Helvetica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636311" y="3114032"/>
            <a:ext cx="2355289" cy="76944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2FB1F0"/>
                </a:solidFill>
                <a:latin typeface="Helvetica" charset="0"/>
              </a:rPr>
              <a:t>neurons</a:t>
            </a:r>
          </a:p>
        </p:txBody>
      </p:sp>
      <p:sp>
        <p:nvSpPr>
          <p:cNvPr id="22" name="Rectangle 8"/>
          <p:cNvSpPr>
            <a:spLocks noChangeArrowheads="1"/>
          </p:cNvSpPr>
          <p:nvPr/>
        </p:nvSpPr>
        <p:spPr bwMode="auto">
          <a:xfrm>
            <a:off x="358300" y="5105400"/>
            <a:ext cx="3375500" cy="52322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00"/>
                </a:solidFill>
                <a:latin typeface="Times" charset="0"/>
                <a:ea typeface="Osaka" charset="-128"/>
              </a:defRPr>
            </a:lvl9pPr>
          </a:lstStyle>
          <a:p>
            <a:r>
              <a:rPr lang="en-US" altLang="en-US" sz="2800" b="1" dirty="0" smtClean="0">
                <a:solidFill>
                  <a:srgbClr val="36C3FF"/>
                </a:solidFill>
                <a:latin typeface="Helvetica" charset="0"/>
              </a:rPr>
              <a:t>Neuroprotectin D1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28600" y="3276600"/>
            <a:ext cx="3657600" cy="1676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4" name="Picture 23" descr="Neuroprotectin D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276600"/>
            <a:ext cx="3249706" cy="1973036"/>
          </a:xfrm>
          <a:prstGeom prst="rect">
            <a:avLst/>
          </a:prstGeom>
        </p:spPr>
      </p:pic>
      <p:sp>
        <p:nvSpPr>
          <p:cNvPr id="19" name="Rectangle 1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20" name="Rectangle 1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800600" y="6324600"/>
            <a:ext cx="434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2010 </a:t>
            </a:r>
            <a:endParaRPr lang="en-US" sz="2800" b="1" dirty="0" smtClean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716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1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-</a:t>
            </a: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8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1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623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923"/>
          <a:stretch/>
        </p:blipFill>
        <p:spPr>
          <a:xfrm>
            <a:off x="76200" y="1600200"/>
            <a:ext cx="8968161" cy="45973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2286000" y="1219200"/>
            <a:ext cx="5410200" cy="17916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0" y="1371600"/>
            <a:ext cx="3048000" cy="4038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000477" y="5000262"/>
            <a:ext cx="5410200" cy="17916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172200" y="1550110"/>
            <a:ext cx="2971800" cy="4038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791200" y="2242686"/>
            <a:ext cx="2971800" cy="1302588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4800" y="990600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57199" y="1988182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300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923"/>
          <a:stretch/>
        </p:blipFill>
        <p:spPr>
          <a:xfrm>
            <a:off x="76200" y="1600200"/>
            <a:ext cx="8968161" cy="45973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0" y="1371600"/>
            <a:ext cx="3048000" cy="4038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000477" y="5000262"/>
            <a:ext cx="5410200" cy="17916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172200" y="2470650"/>
            <a:ext cx="2971800" cy="3118059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791200" y="2743200"/>
            <a:ext cx="2971800" cy="80207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538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923"/>
          <a:stretch/>
        </p:blipFill>
        <p:spPr>
          <a:xfrm>
            <a:off x="76200" y="1600200"/>
            <a:ext cx="8968161" cy="45973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2000477" y="5000262"/>
            <a:ext cx="5410200" cy="17916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172200" y="2470650"/>
            <a:ext cx="2971800" cy="3118059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791200" y="2819400"/>
            <a:ext cx="2971800" cy="72587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817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876984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FF000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FF000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82501"/>
            <a:ext cx="3276600" cy="3947248"/>
          </a:xfrm>
          <a:prstGeom prst="rect">
            <a:avLst/>
          </a:prstGeom>
        </p:spPr>
      </p:pic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68723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923"/>
          <a:stretch/>
        </p:blipFill>
        <p:spPr>
          <a:xfrm>
            <a:off x="76200" y="1600200"/>
            <a:ext cx="8968161" cy="45973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2000477" y="5000262"/>
            <a:ext cx="5410200" cy="17916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142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923"/>
          <a:stretch/>
        </p:blipFill>
        <p:spPr>
          <a:xfrm>
            <a:off x="76200" y="1600200"/>
            <a:ext cx="8968161" cy="45973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5181600"/>
            <a:ext cx="2591709" cy="116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88041" y="5558135"/>
            <a:ext cx="3657600" cy="461665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24C6FF"/>
                </a:solidFill>
                <a:latin typeface="Helvetica" charset="0"/>
              </a:rPr>
              <a:t>METLIN</a:t>
            </a:r>
          </a:p>
        </p:txBody>
      </p:sp>
      <p:sp>
        <p:nvSpPr>
          <p:cNvPr id="8" name="Rectangle 7"/>
          <p:cNvSpPr/>
          <p:nvPr/>
        </p:nvSpPr>
        <p:spPr>
          <a:xfrm>
            <a:off x="38553" y="0"/>
            <a:ext cx="8991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 smtClean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5400" b="1" u="sng" dirty="0">
                <a:solidFill>
                  <a:srgbClr val="24C6FF"/>
                </a:solidFill>
                <a:latin typeface="Helvetica" charset="0"/>
              </a:rPr>
              <a:t>Introduction</a:t>
            </a:r>
            <a:endParaRPr lang="en-US" sz="5400" b="1" u="sng" dirty="0" smtClean="0">
              <a:solidFill>
                <a:srgbClr val="24C6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35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5334000" cy="52974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867" y="914400"/>
            <a:ext cx="2492539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Cloud Plot</a:t>
            </a:r>
            <a:endParaRPr lang="en-US" sz="3600" dirty="0"/>
          </a:p>
        </p:txBody>
      </p:sp>
      <p:sp>
        <p:nvSpPr>
          <p:cNvPr id="7" name="Rectangle 6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Pathway Analysis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1000" y="6172200"/>
            <a:ext cx="3888404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892801"/>
            <a:ext cx="4068291" cy="954107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</a:p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Protocols 2018</a:t>
            </a:r>
            <a:endParaRPr lang="en-US" sz="2800" i="1" dirty="0">
              <a:solidFill>
                <a:srgbClr val="30B5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31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5334000" cy="52974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867" y="914400"/>
            <a:ext cx="2492539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Cloud Plot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840" y="1981200"/>
            <a:ext cx="3688410" cy="3200400"/>
          </a:xfrm>
          <a:prstGeom prst="rect">
            <a:avLst/>
          </a:prstGeom>
        </p:spPr>
      </p:pic>
      <p:sp>
        <p:nvSpPr>
          <p:cNvPr id="6" name="Rectangle 5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Pathway Analysis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6172200"/>
            <a:ext cx="3888404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1000" y="5892801"/>
            <a:ext cx="4068291" cy="954107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</a:p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Protocols 2018</a:t>
            </a:r>
            <a:endParaRPr lang="en-US" sz="2800" i="1" dirty="0">
              <a:solidFill>
                <a:srgbClr val="30B5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9191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5334000" cy="52974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867" y="914400"/>
            <a:ext cx="2492539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Cloud Plot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840" y="1981200"/>
            <a:ext cx="3688410" cy="3200400"/>
          </a:xfrm>
          <a:prstGeom prst="rect">
            <a:avLst/>
          </a:prstGeom>
        </p:spPr>
      </p:pic>
      <p:pic>
        <p:nvPicPr>
          <p:cNvPr id="2" name="Picture 1" descr="Screen Shot 2017-03-25 at 9.09.52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886200"/>
            <a:ext cx="3276600" cy="288275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6172200"/>
            <a:ext cx="3888404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1000" y="5892801"/>
            <a:ext cx="4068291" cy="954107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</a:p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Protocols 2018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Pathway Analysis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76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5334000" cy="529743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867" y="914400"/>
            <a:ext cx="2492539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Cloud Plot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381000" y="6172200"/>
            <a:ext cx="3888404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5892801"/>
            <a:ext cx="4068291" cy="954107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</a:p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Protocols 2018</a:t>
            </a:r>
            <a:endParaRPr lang="en-US" sz="2800" i="1" dirty="0">
              <a:solidFill>
                <a:srgbClr val="30B5F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7774" r="9179"/>
          <a:stretch/>
        </p:blipFill>
        <p:spPr>
          <a:xfrm>
            <a:off x="5410200" y="1905000"/>
            <a:ext cx="3481030" cy="3124200"/>
          </a:xfrm>
          <a:prstGeom prst="rect">
            <a:avLst/>
          </a:prstGeom>
        </p:spPr>
      </p:pic>
      <p:sp>
        <p:nvSpPr>
          <p:cNvPr id="9" name="Rectangle 8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Pathway Analysis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48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5334000" cy="529743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33867" y="914400"/>
            <a:ext cx="2492539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Cloud Plot</a:t>
            </a:r>
            <a:endParaRPr lang="en-US" sz="3600" dirty="0"/>
          </a:p>
        </p:txBody>
      </p:sp>
      <p:sp>
        <p:nvSpPr>
          <p:cNvPr id="41" name="Rectangle 40"/>
          <p:cNvSpPr/>
          <p:nvPr/>
        </p:nvSpPr>
        <p:spPr>
          <a:xfrm>
            <a:off x="381000" y="6172200"/>
            <a:ext cx="3888404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  <a:endParaRPr lang="en-US" sz="2800" i="1" dirty="0">
              <a:solidFill>
                <a:srgbClr val="30B5FE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81000" y="5892801"/>
            <a:ext cx="4068291" cy="954107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Methods 2017</a:t>
            </a:r>
          </a:p>
          <a:p>
            <a:r>
              <a:rPr lang="en-US" sz="2800" b="1" i="1" dirty="0" smtClean="0">
                <a:solidFill>
                  <a:srgbClr val="30B5FE"/>
                </a:solidFill>
                <a:latin typeface="Helvetica" charset="0"/>
              </a:rPr>
              <a:t>Nature Protocols 2018</a:t>
            </a:r>
            <a:endParaRPr lang="en-US" sz="2800" i="1" dirty="0">
              <a:solidFill>
                <a:srgbClr val="30B5FE"/>
              </a:soli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4"/>
          <a:srcRect l="7774" r="9179"/>
          <a:stretch/>
        </p:blipFill>
        <p:spPr>
          <a:xfrm>
            <a:off x="5410200" y="1905000"/>
            <a:ext cx="3481030" cy="3124200"/>
          </a:xfrm>
          <a:prstGeom prst="rect">
            <a:avLst/>
          </a:prstGeom>
        </p:spPr>
      </p:pic>
      <p:cxnSp>
        <p:nvCxnSpPr>
          <p:cNvPr id="47" name="Straight Connector 46"/>
          <p:cNvCxnSpPr/>
          <p:nvPr/>
        </p:nvCxnSpPr>
        <p:spPr bwMode="auto">
          <a:xfrm flipV="1">
            <a:off x="3048000" y="2971800"/>
            <a:ext cx="3352800" cy="19473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2819400" y="2438400"/>
            <a:ext cx="495300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/>
          <p:cNvCxnSpPr/>
          <p:nvPr/>
        </p:nvCxnSpPr>
        <p:spPr bwMode="auto">
          <a:xfrm flipV="1">
            <a:off x="2971800" y="3429000"/>
            <a:ext cx="2057400" cy="533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2286000" y="3733800"/>
            <a:ext cx="4038600" cy="381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2" name="Straight Connector 51"/>
          <p:cNvCxnSpPr/>
          <p:nvPr/>
        </p:nvCxnSpPr>
        <p:spPr bwMode="auto">
          <a:xfrm flipV="1">
            <a:off x="4648200" y="2895600"/>
            <a:ext cx="3429000" cy="190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>
            <a:off x="3200400" y="2133600"/>
            <a:ext cx="4419600" cy="914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/>
          <p:nvPr/>
        </p:nvCxnSpPr>
        <p:spPr bwMode="auto">
          <a:xfrm flipV="1">
            <a:off x="4572000" y="2209800"/>
            <a:ext cx="2057400" cy="190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/>
          <p:nvPr/>
        </p:nvCxnSpPr>
        <p:spPr bwMode="auto">
          <a:xfrm>
            <a:off x="1828800" y="2286000"/>
            <a:ext cx="54102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1905000" y="2362200"/>
            <a:ext cx="5562600" cy="838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7" name="Straight Connector 56"/>
          <p:cNvCxnSpPr/>
          <p:nvPr/>
        </p:nvCxnSpPr>
        <p:spPr bwMode="auto">
          <a:xfrm>
            <a:off x="1371600" y="2743200"/>
            <a:ext cx="541020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Straight Connector 57"/>
          <p:cNvCxnSpPr/>
          <p:nvPr/>
        </p:nvCxnSpPr>
        <p:spPr bwMode="auto">
          <a:xfrm flipV="1">
            <a:off x="3505200" y="2971800"/>
            <a:ext cx="3810000" cy="1295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 flipV="1">
            <a:off x="1143000" y="3810000"/>
            <a:ext cx="6248400" cy="533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>
            <a:off x="990600" y="2971800"/>
            <a:ext cx="5943600" cy="76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traight Connector 60"/>
          <p:cNvCxnSpPr/>
          <p:nvPr/>
        </p:nvCxnSpPr>
        <p:spPr bwMode="auto">
          <a:xfrm>
            <a:off x="2590800" y="2971800"/>
            <a:ext cx="4724400" cy="1219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Straight Connector 61"/>
          <p:cNvCxnSpPr/>
          <p:nvPr/>
        </p:nvCxnSpPr>
        <p:spPr bwMode="auto">
          <a:xfrm>
            <a:off x="1828800" y="3200400"/>
            <a:ext cx="6248400" cy="914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Straight Connector 62"/>
          <p:cNvCxnSpPr/>
          <p:nvPr/>
        </p:nvCxnSpPr>
        <p:spPr bwMode="auto">
          <a:xfrm>
            <a:off x="1371600" y="3048000"/>
            <a:ext cx="5638800" cy="1828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>
            <a:off x="2590800" y="2438400"/>
            <a:ext cx="4495800" cy="2057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/>
          <p:cNvCxnSpPr/>
          <p:nvPr/>
        </p:nvCxnSpPr>
        <p:spPr bwMode="auto">
          <a:xfrm>
            <a:off x="2743200" y="3200400"/>
            <a:ext cx="4724400" cy="1676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/>
          <p:nvPr/>
        </p:nvCxnSpPr>
        <p:spPr bwMode="auto">
          <a:xfrm flipV="1">
            <a:off x="2514600" y="2133600"/>
            <a:ext cx="3429000" cy="381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/>
          <p:cNvCxnSpPr/>
          <p:nvPr/>
        </p:nvCxnSpPr>
        <p:spPr bwMode="auto">
          <a:xfrm flipV="1">
            <a:off x="2590800" y="3124200"/>
            <a:ext cx="495300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/>
          <p:cNvCxnSpPr/>
          <p:nvPr/>
        </p:nvCxnSpPr>
        <p:spPr bwMode="auto">
          <a:xfrm>
            <a:off x="2667000" y="3048000"/>
            <a:ext cx="4876800" cy="76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/>
          <p:cNvCxnSpPr/>
          <p:nvPr/>
        </p:nvCxnSpPr>
        <p:spPr bwMode="auto">
          <a:xfrm>
            <a:off x="5029200" y="2057400"/>
            <a:ext cx="2514600" cy="990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0" name="Straight Connector 69"/>
          <p:cNvCxnSpPr/>
          <p:nvPr/>
        </p:nvCxnSpPr>
        <p:spPr bwMode="auto">
          <a:xfrm flipV="1">
            <a:off x="3810000" y="2438400"/>
            <a:ext cx="4038600" cy="1143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/>
          <p:nvPr/>
        </p:nvCxnSpPr>
        <p:spPr bwMode="auto">
          <a:xfrm>
            <a:off x="1905000" y="3124200"/>
            <a:ext cx="6019800" cy="1447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 bwMode="auto">
          <a:xfrm>
            <a:off x="2895600" y="2286000"/>
            <a:ext cx="4572000" cy="2514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3" name="Straight Connector 72"/>
          <p:cNvCxnSpPr/>
          <p:nvPr/>
        </p:nvCxnSpPr>
        <p:spPr bwMode="auto">
          <a:xfrm flipV="1">
            <a:off x="2819400" y="4038600"/>
            <a:ext cx="5791200" cy="76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 flipV="1">
            <a:off x="4724400" y="3048000"/>
            <a:ext cx="3810000" cy="1371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5" name="Straight Connector 74"/>
          <p:cNvCxnSpPr/>
          <p:nvPr/>
        </p:nvCxnSpPr>
        <p:spPr bwMode="auto">
          <a:xfrm>
            <a:off x="4724400" y="2209800"/>
            <a:ext cx="3429000" cy="1447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6" name="Straight Connector 75"/>
          <p:cNvCxnSpPr/>
          <p:nvPr/>
        </p:nvCxnSpPr>
        <p:spPr bwMode="auto">
          <a:xfrm>
            <a:off x="4495800" y="1981200"/>
            <a:ext cx="3124200" cy="1143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7" name="Straight Connector 76"/>
          <p:cNvCxnSpPr/>
          <p:nvPr/>
        </p:nvCxnSpPr>
        <p:spPr bwMode="auto">
          <a:xfrm flipV="1">
            <a:off x="1083734" y="2895600"/>
            <a:ext cx="6993466" cy="1100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8" name="Straight Connector 77"/>
          <p:cNvCxnSpPr/>
          <p:nvPr/>
        </p:nvCxnSpPr>
        <p:spPr bwMode="auto">
          <a:xfrm>
            <a:off x="1828800" y="2819400"/>
            <a:ext cx="4724400" cy="1447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>
            <a:off x="2743200" y="4114800"/>
            <a:ext cx="472440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0" name="Straight Connector 79"/>
          <p:cNvCxnSpPr/>
          <p:nvPr/>
        </p:nvCxnSpPr>
        <p:spPr bwMode="auto">
          <a:xfrm>
            <a:off x="4800600" y="2209800"/>
            <a:ext cx="16002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1" name="Straight Connector 80"/>
          <p:cNvCxnSpPr/>
          <p:nvPr/>
        </p:nvCxnSpPr>
        <p:spPr bwMode="auto">
          <a:xfrm flipV="1">
            <a:off x="2743200" y="2286000"/>
            <a:ext cx="4343400" cy="1676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3" name="Rectangle 42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Pathway Analysis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72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5" r="-1"/>
          <a:stretch/>
        </p:blipFill>
        <p:spPr>
          <a:xfrm>
            <a:off x="153638" y="1524000"/>
            <a:ext cx="8762671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5867400"/>
            <a:ext cx="4724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since 2015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060973" y="5950803"/>
            <a:ext cx="407572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b="1" i="1" dirty="0">
                <a:solidFill>
                  <a:srgbClr val="36C3FF"/>
                </a:solidFill>
                <a:latin typeface="Arial" pitchFamily="-106" charset="0"/>
              </a:rPr>
              <a:t>Cell Chem. Biol. 2018</a:t>
            </a:r>
            <a:endParaRPr lang="en-US" b="1" i="1" dirty="0">
              <a:solidFill>
                <a:srgbClr val="36C3FF"/>
              </a:solidFill>
            </a:endParaRPr>
          </a:p>
          <a:p>
            <a:pPr eaLnBrk="0" hangingPunct="0"/>
            <a:r>
              <a:rPr lang="en-GB" b="1" i="1" dirty="0" smtClean="0">
                <a:solidFill>
                  <a:srgbClr val="36C3FF"/>
                </a:solidFill>
                <a:latin typeface="Arial" pitchFamily="-106" charset="0"/>
              </a:rPr>
              <a:t>Analytical Chemistry 2017</a:t>
            </a: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76551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5" r="-1"/>
          <a:stretch/>
        </p:blipFill>
        <p:spPr>
          <a:xfrm>
            <a:off x="153638" y="1524000"/>
            <a:ext cx="8762671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5867400"/>
            <a:ext cx="4724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since 2015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060973" y="5950803"/>
            <a:ext cx="407572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b="1" i="1" dirty="0">
                <a:solidFill>
                  <a:srgbClr val="36C3FF"/>
                </a:solidFill>
                <a:latin typeface="Arial" pitchFamily="-106" charset="0"/>
              </a:rPr>
              <a:t>Cell Chem. Biol. 2018</a:t>
            </a:r>
            <a:endParaRPr lang="en-US" b="1" i="1" dirty="0">
              <a:solidFill>
                <a:srgbClr val="36C3FF"/>
              </a:solidFill>
            </a:endParaRPr>
          </a:p>
          <a:p>
            <a:pPr eaLnBrk="0" hangingPunct="0"/>
            <a:r>
              <a:rPr lang="en-GB" b="1" i="1" dirty="0" smtClean="0">
                <a:solidFill>
                  <a:srgbClr val="36C3FF"/>
                </a:solidFill>
                <a:latin typeface="Arial" pitchFamily="-106" charset="0"/>
              </a:rPr>
              <a:t>Analytical Chemistry 2017</a:t>
            </a: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419600" y="4681716"/>
            <a:ext cx="4724400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Xenoestrogens</a:t>
            </a:r>
          </a:p>
          <a:p>
            <a:pPr algn="ctr"/>
            <a:r>
              <a:rPr lang="en-US" sz="3600" dirty="0" smtClean="0">
                <a:solidFill>
                  <a:srgbClr val="2FB1F0"/>
                </a:solidFill>
                <a:latin typeface="Helvetica" charset="0"/>
              </a:rPr>
              <a:t>Endocrine Disruptors</a:t>
            </a:r>
          </a:p>
        </p:txBody>
      </p:sp>
    </p:spTree>
    <p:extLst>
      <p:ext uri="{BB962C8B-B14F-4D97-AF65-F5344CB8AC3E}">
        <p14:creationId xmlns:p14="http://schemas.microsoft.com/office/powerpoint/2010/main" val="751586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8866"/>
          <a:stretch/>
        </p:blipFill>
        <p:spPr>
          <a:xfrm>
            <a:off x="4435007" y="1524000"/>
            <a:ext cx="4481302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5867400"/>
            <a:ext cx="4724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since 2015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060973" y="5950803"/>
            <a:ext cx="407572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b="1" i="1" dirty="0">
                <a:solidFill>
                  <a:srgbClr val="36C3FF"/>
                </a:solidFill>
                <a:latin typeface="Arial" pitchFamily="-106" charset="0"/>
              </a:rPr>
              <a:t>Cell Chem. Biol. 2018</a:t>
            </a:r>
            <a:endParaRPr lang="en-US" b="1" i="1" dirty="0">
              <a:solidFill>
                <a:srgbClr val="36C3FF"/>
              </a:solidFill>
            </a:endParaRPr>
          </a:p>
          <a:p>
            <a:pPr eaLnBrk="0" hangingPunct="0"/>
            <a:r>
              <a:rPr lang="en-GB" b="1" i="1" dirty="0" smtClean="0">
                <a:solidFill>
                  <a:srgbClr val="36C3FF"/>
                </a:solidFill>
                <a:latin typeface="Arial" pitchFamily="-106" charset="0"/>
              </a:rPr>
              <a:t>Analytical Chemistry 2017</a:t>
            </a: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419600" y="4681716"/>
            <a:ext cx="4724400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Xenoestrogens</a:t>
            </a:r>
          </a:p>
          <a:p>
            <a:pPr algn="ctr"/>
            <a:r>
              <a:rPr lang="en-US" sz="3600" dirty="0" smtClean="0">
                <a:solidFill>
                  <a:srgbClr val="2FB1F0"/>
                </a:solidFill>
                <a:latin typeface="Helvetica" charset="0"/>
              </a:rPr>
              <a:t>Endocrine Disruptors</a:t>
            </a:r>
          </a:p>
        </p:txBody>
      </p:sp>
      <p:pic>
        <p:nvPicPr>
          <p:cNvPr id="4" name="Picture 3" descr="Screen Shot 2018-04-21 at 9.53.1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71600"/>
            <a:ext cx="3886200" cy="459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36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876984"/>
            <a:ext cx="8763910" cy="3923616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FF000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FF000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82501"/>
            <a:ext cx="3276600" cy="39472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2328" r="4078"/>
          <a:stretch/>
        </p:blipFill>
        <p:spPr>
          <a:xfrm>
            <a:off x="3251199" y="1557865"/>
            <a:ext cx="3301021" cy="23622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3352800" y="3886200"/>
            <a:ext cx="1828800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276600" y="1447800"/>
            <a:ext cx="1143000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88061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8331"/>
          <a:stretch/>
        </p:blipFill>
        <p:spPr>
          <a:xfrm>
            <a:off x="8467" y="4343400"/>
            <a:ext cx="9144000" cy="201506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38245" y="2819400"/>
            <a:ext cx="4186663" cy="156966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FDA Approved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Estrogen Receptor positive 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Breast Cancer</a:t>
            </a:r>
            <a:endParaRPr lang="en-US" dirty="0"/>
          </a:p>
        </p:txBody>
      </p:sp>
      <p:sp>
        <p:nvSpPr>
          <p:cNvPr id="11" name="Rectangle 10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93194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8331"/>
          <a:stretch/>
        </p:blipFill>
        <p:spPr>
          <a:xfrm>
            <a:off x="8467" y="4343400"/>
            <a:ext cx="9144000" cy="201506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15000" y="3733800"/>
            <a:ext cx="2408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8245" y="2819400"/>
            <a:ext cx="4186663" cy="156966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FDA Approved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Estrogen Receptor positive 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Breast Cancer</a:t>
            </a:r>
            <a:endParaRPr lang="en-US" dirty="0"/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7930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105400" y="3234264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054601" y="3251196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7707"/>
          <a:stretch/>
        </p:blipFill>
        <p:spPr>
          <a:xfrm>
            <a:off x="0" y="4038600"/>
            <a:ext cx="9144000" cy="28194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15000" y="3429000"/>
            <a:ext cx="2408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8245" y="2514600"/>
            <a:ext cx="4186663" cy="156966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FDA Approved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Estrogen Receptor positive 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Breast Cancer</a:t>
            </a:r>
            <a:endParaRPr lang="en-US" dirty="0"/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421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105400" y="3234264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054601" y="3251196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1845"/>
          <a:stretch/>
        </p:blipFill>
        <p:spPr>
          <a:xfrm>
            <a:off x="0" y="3810000"/>
            <a:ext cx="9144000" cy="304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15000" y="3200400"/>
            <a:ext cx="2408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8245" y="2286000"/>
            <a:ext cx="4186663" cy="156966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FDA Approved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Estrogen Receptor positive 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Breast Cancer</a:t>
            </a:r>
            <a:endParaRPr lang="en-US" dirty="0"/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03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105400" y="3234264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054601" y="3251196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2076"/>
          <a:stretch/>
        </p:blipFill>
        <p:spPr>
          <a:xfrm>
            <a:off x="0" y="3429000"/>
            <a:ext cx="9144000" cy="3429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15000" y="2819400"/>
            <a:ext cx="2408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8245" y="2286000"/>
            <a:ext cx="4186663" cy="1200328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Estrogen Receptor positive </a:t>
            </a:r>
          </a:p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Breast Cancer</a:t>
            </a:r>
            <a:endParaRPr lang="en-US" dirty="0"/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900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5029200" y="3733800"/>
            <a:ext cx="1219200" cy="9906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105400" y="3234264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054601" y="3251196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 rot="1362874">
            <a:off x="5019517" y="3504440"/>
            <a:ext cx="1219200" cy="19473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58046"/>
            <a:ext cx="9144000" cy="389995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715000" y="2514600"/>
            <a:ext cx="2408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7154" y="2510135"/>
            <a:ext cx="2868844" cy="46166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Drug Combination</a:t>
            </a:r>
          </a:p>
        </p:txBody>
      </p:sp>
      <p:sp>
        <p:nvSpPr>
          <p:cNvPr id="16" name="Rectangle 15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7" name="Rectangle 16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56189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8" name="Rectangle 17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217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sp>
        <p:nvSpPr>
          <p:cNvPr id="16" name="Rectangle 15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61532" y="6383869"/>
            <a:ext cx="701040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Methods</a:t>
            </a:r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2017 &amp; </a:t>
            </a:r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Protocols </a:t>
            </a:r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2018</a:t>
            </a:r>
            <a:endParaRPr lang="en-US" b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635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sp>
        <p:nvSpPr>
          <p:cNvPr id="22" name="Rectangle 21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61532" y="6383869"/>
            <a:ext cx="701040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Methods</a:t>
            </a:r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2017 &amp; </a:t>
            </a:r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Protocols </a:t>
            </a:r>
            <a:r>
              <a:rPr lang="en-US" b="1" dirty="0">
                <a:solidFill>
                  <a:srgbClr val="37C3FF"/>
                </a:solidFill>
                <a:latin typeface="Helvetica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50545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7" name="Rectangle 26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261532" y="6383869"/>
            <a:ext cx="701040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Methods</a:t>
            </a:r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2017 &amp; </a:t>
            </a:r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Nature Protocols </a:t>
            </a:r>
            <a:r>
              <a:rPr lang="en-US" b="1" dirty="0">
                <a:solidFill>
                  <a:srgbClr val="37C3FF"/>
                </a:solidFill>
                <a:latin typeface="Helvetica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696620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FF000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FF000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82501"/>
            <a:ext cx="3276600" cy="39472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328" r="4078"/>
          <a:stretch/>
        </p:blipFill>
        <p:spPr>
          <a:xfrm>
            <a:off x="3251199" y="1557865"/>
            <a:ext cx="3301021" cy="23622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3352800" y="3886200"/>
            <a:ext cx="1828800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276600" y="1447800"/>
            <a:ext cx="1143000" cy="304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3" name="Picture 12" descr="XCMS_logo_online3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048000"/>
            <a:ext cx="2799029" cy="1295400"/>
          </a:xfrm>
          <a:prstGeom prst="rect">
            <a:avLst/>
          </a:prstGeom>
        </p:spPr>
      </p:pic>
      <p:sp>
        <p:nvSpPr>
          <p:cNvPr id="11" name="Rectangle 10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6" name="Rectangle 15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98189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r="29733"/>
          <a:stretch/>
        </p:blipFill>
        <p:spPr>
          <a:xfrm>
            <a:off x="2895600" y="1473198"/>
            <a:ext cx="4796524" cy="53340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1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r="8807"/>
          <a:stretch/>
        </p:blipFill>
        <p:spPr>
          <a:xfrm>
            <a:off x="2895600" y="1473198"/>
            <a:ext cx="6224914" cy="53340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861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r="8807"/>
          <a:stretch/>
        </p:blipFill>
        <p:spPr>
          <a:xfrm>
            <a:off x="2895600" y="1473198"/>
            <a:ext cx="6224914" cy="53340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>
            <a:off x="7696200" y="1498599"/>
            <a:ext cx="1447800" cy="5334000"/>
          </a:xfrm>
          <a:prstGeom prst="rect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noFill/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400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0" name="Picture 9" descr="Adenine_3D_Ball-and-stick_Model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457200"/>
            <a:ext cx="3657600" cy="305565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3000" y="609600"/>
            <a:ext cx="1803498" cy="584776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Adenine</a:t>
            </a:r>
            <a:endParaRPr lang="en-US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/>
          <a:srcRect r="8807"/>
          <a:stretch/>
        </p:blipFill>
        <p:spPr>
          <a:xfrm>
            <a:off x="2895600" y="1473198"/>
            <a:ext cx="6224914" cy="53340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>
            <a:off x="7696200" y="1498599"/>
            <a:ext cx="1447800" cy="5334000"/>
          </a:xfrm>
          <a:prstGeom prst="rect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noFill/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9"/>
          <a:srcRect l="51481" b="48331"/>
          <a:stretch/>
        </p:blipFill>
        <p:spPr>
          <a:xfrm>
            <a:off x="4278726" y="457200"/>
            <a:ext cx="4865274" cy="22098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358750" y="467379"/>
            <a:ext cx="277865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21595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0" name="Picture 9" descr="Adenine_3D_Ball-and-stick_Model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457200"/>
            <a:ext cx="3657600" cy="305565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3000" y="609600"/>
            <a:ext cx="1803498" cy="584776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Adenine</a:t>
            </a:r>
            <a:endParaRPr lang="en-US" sz="32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8"/>
          <a:srcRect r="8807"/>
          <a:stretch/>
        </p:blipFill>
        <p:spPr>
          <a:xfrm>
            <a:off x="2895600" y="1473198"/>
            <a:ext cx="6224914" cy="53340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 bwMode="auto">
          <a:xfrm>
            <a:off x="7696200" y="1498599"/>
            <a:ext cx="1447800" cy="5334000"/>
          </a:xfrm>
          <a:prstGeom prst="rect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noFill/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/>
          <a:srcRect r="48889"/>
          <a:stretch/>
        </p:blipFill>
        <p:spPr>
          <a:xfrm>
            <a:off x="0" y="3589058"/>
            <a:ext cx="4673600" cy="326894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0"/>
          <a:srcRect t="62981" r="50741"/>
          <a:stretch/>
        </p:blipFill>
        <p:spPr>
          <a:xfrm>
            <a:off x="-8467" y="3657600"/>
            <a:ext cx="4504267" cy="21349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228600" y="1447800"/>
            <a:ext cx="11249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MCF-7</a:t>
            </a:r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1"/>
          <a:srcRect l="51481" b="48331"/>
          <a:stretch/>
        </p:blipFill>
        <p:spPr>
          <a:xfrm>
            <a:off x="4278726" y="457200"/>
            <a:ext cx="4865274" cy="2209800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4358750" y="467379"/>
            <a:ext cx="277865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sz="28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1"/>
          <a:srcRect l="75012" t="1" r="2311" b="65963"/>
          <a:stretch/>
        </p:blipFill>
        <p:spPr>
          <a:xfrm>
            <a:off x="2362200" y="6054863"/>
            <a:ext cx="1254531" cy="80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912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5489" t="44628"/>
          <a:stretch/>
        </p:blipFill>
        <p:spPr>
          <a:xfrm>
            <a:off x="0" y="2050689"/>
            <a:ext cx="2633133" cy="2826111"/>
          </a:xfrm>
          <a:prstGeom prst="rect">
            <a:avLst/>
          </a:prstGeom>
        </p:spPr>
      </p:pic>
      <p:pic>
        <p:nvPicPr>
          <p:cNvPr id="16" name="Picture 15" descr="XCMS_logo_online36.jpg"/>
          <p:cNvPicPr>
            <a:picLocks noChangeAspect="1"/>
          </p:cNvPicPr>
          <p:nvPr/>
        </p:nvPicPr>
        <p:blipFill rotWithShape="1">
          <a:blip r:embed="rId4"/>
          <a:srcRect b="3419"/>
          <a:stretch/>
        </p:blipFill>
        <p:spPr>
          <a:xfrm>
            <a:off x="1480062" y="2895600"/>
            <a:ext cx="2557156" cy="1143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3906576"/>
            <a:ext cx="2971800" cy="2951425"/>
          </a:xfrm>
          <a:prstGeom prst="rect">
            <a:avLst/>
          </a:prstGeom>
        </p:spPr>
      </p:pic>
      <p:sp>
        <p:nvSpPr>
          <p:cNvPr id="24" name="Rectangle 23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 charset="0"/>
              </a:rPr>
              <a:t>Exposure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6172200" y="1828800"/>
            <a:ext cx="1524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0" name="Picture 9" descr="Adenine_3D_Ball-and-stick_Model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457200"/>
            <a:ext cx="3657600" cy="305565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3000" y="609600"/>
            <a:ext cx="1803498" cy="584776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Adenine</a:t>
            </a:r>
            <a:endParaRPr lang="en-US" sz="32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1710" r="-1"/>
          <a:stretch/>
        </p:blipFill>
        <p:spPr>
          <a:xfrm>
            <a:off x="1905000" y="1219200"/>
            <a:ext cx="1947333" cy="16556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l="35043"/>
          <a:stretch/>
        </p:blipFill>
        <p:spPr>
          <a:xfrm>
            <a:off x="1346200" y="1219200"/>
            <a:ext cx="1286933" cy="16556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8"/>
          <a:srcRect r="8807"/>
          <a:stretch/>
        </p:blipFill>
        <p:spPr>
          <a:xfrm>
            <a:off x="2895600" y="1473198"/>
            <a:ext cx="6224914" cy="53340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 bwMode="auto">
          <a:xfrm>
            <a:off x="7696200" y="1498599"/>
            <a:ext cx="1447800" cy="5334000"/>
          </a:xfrm>
          <a:prstGeom prst="rect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noFill/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3589058"/>
            <a:ext cx="9144000" cy="326894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0"/>
          <a:srcRect t="62981"/>
          <a:stretch/>
        </p:blipFill>
        <p:spPr>
          <a:xfrm>
            <a:off x="-8467" y="3657600"/>
            <a:ext cx="9144000" cy="21349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1"/>
          <a:srcRect l="51481" b="48331"/>
          <a:stretch/>
        </p:blipFill>
        <p:spPr>
          <a:xfrm>
            <a:off x="4278726" y="457200"/>
            <a:ext cx="4865274" cy="22098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358750" y="467379"/>
            <a:ext cx="277865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Xenoestrogens</a:t>
            </a:r>
            <a:endParaRPr lang="en-US" sz="28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1"/>
          <a:srcRect l="75012" t="1" r="2311" b="65963"/>
          <a:stretch/>
        </p:blipFill>
        <p:spPr>
          <a:xfrm>
            <a:off x="2362200" y="6054863"/>
            <a:ext cx="1254531" cy="8031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1"/>
          <a:srcRect l="52672" t="10841" r="24550" b="64973"/>
          <a:stretch/>
        </p:blipFill>
        <p:spPr>
          <a:xfrm>
            <a:off x="7543800" y="6157056"/>
            <a:ext cx="1522079" cy="68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87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1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sp>
        <p:nvSpPr>
          <p:cNvPr id="9" name="Rectangle 8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</a:t>
            </a:r>
          </a:p>
        </p:txBody>
      </p:sp>
    </p:spTree>
    <p:extLst>
      <p:ext uri="{BB962C8B-B14F-4D97-AF65-F5344CB8AC3E}">
        <p14:creationId xmlns:p14="http://schemas.microsoft.com/office/powerpoint/2010/main" val="479057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1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</a:t>
            </a:r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-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 XCMS Online</a:t>
            </a:r>
          </a:p>
        </p:txBody>
      </p:sp>
      <p:sp>
        <p:nvSpPr>
          <p:cNvPr id="8" name="Rectangle 7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3246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43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  <p:sp>
        <p:nvSpPr>
          <p:cNvPr id="6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7721473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" name="Picture 1" descr="Screen Shot 2017-10-07 at 7.45.18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2" b="67778"/>
          <a:stretch/>
        </p:blipFill>
        <p:spPr>
          <a:xfrm>
            <a:off x="762001" y="0"/>
            <a:ext cx="3632200" cy="2209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  <p:sp>
        <p:nvSpPr>
          <p:cNvPr id="9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3082339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82501"/>
            <a:ext cx="3276600" cy="394724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2328" r="4078"/>
          <a:stretch/>
        </p:blipFill>
        <p:spPr>
          <a:xfrm>
            <a:off x="3251199" y="1557865"/>
            <a:ext cx="3301021" cy="2362200"/>
          </a:xfrm>
          <a:prstGeom prst="rect">
            <a:avLst/>
          </a:prstGeom>
        </p:spPr>
      </p:pic>
      <p:pic>
        <p:nvPicPr>
          <p:cNvPr id="9" name="Picture 8" descr="XCMS_logo_online3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048000"/>
            <a:ext cx="2799029" cy="1295400"/>
          </a:xfrm>
          <a:prstGeom prst="rect">
            <a:avLst/>
          </a:prstGeom>
        </p:spPr>
      </p:pic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33400" y="4648200"/>
            <a:ext cx="447645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Methods    2017</a:t>
            </a: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Cell Metabolism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Protocols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      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Cell </a:t>
            </a:r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Chemical Biology 2018</a:t>
            </a:r>
          </a:p>
          <a:p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Nature </a:t>
            </a:r>
            <a:r>
              <a:rPr lang="en-US" sz="2300" b="1" i="1" dirty="0">
                <a:solidFill>
                  <a:srgbClr val="FF0000"/>
                </a:solidFill>
                <a:latin typeface="Helvetica" charset="0"/>
              </a:rPr>
              <a:t>Biotechnology </a:t>
            </a:r>
            <a:r>
              <a:rPr lang="en-US" sz="2300" b="1" i="1" dirty="0" smtClean="0">
                <a:solidFill>
                  <a:srgbClr val="FF0000"/>
                </a:solidFill>
                <a:latin typeface="Helvetica" charset="0"/>
              </a:rPr>
              <a:t>   2018</a:t>
            </a:r>
            <a:endParaRPr lang="en-US" sz="2300" b="1" i="1" dirty="0">
              <a:solidFill>
                <a:srgbClr val="FF0000"/>
              </a:solidFill>
              <a:latin typeface="Helvetica" charset="0"/>
            </a:endParaRPr>
          </a:p>
          <a:p>
            <a:r>
              <a:rPr lang="en-US" sz="2300" b="1" i="1" dirty="0">
                <a:solidFill>
                  <a:srgbClr val="2FB1F0"/>
                </a:solidFill>
                <a:latin typeface="Helvetica" charset="0"/>
              </a:rPr>
              <a:t>Nature Chemical Biology </a:t>
            </a:r>
            <a:r>
              <a:rPr lang="en-US" sz="2300" b="1" i="1" dirty="0" smtClean="0">
                <a:solidFill>
                  <a:srgbClr val="2FB1F0"/>
                </a:solidFill>
                <a:latin typeface="Helvetica" charset="0"/>
              </a:rPr>
              <a:t>2018</a:t>
            </a:r>
            <a:endParaRPr lang="en-US" sz="2300" b="1" i="1" dirty="0">
              <a:solidFill>
                <a:srgbClr val="2FB1F0"/>
              </a:solidFill>
              <a:latin typeface="Helvetica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8465" t="4987" r="7757" b="2715"/>
          <a:stretch/>
        </p:blipFill>
        <p:spPr>
          <a:xfrm>
            <a:off x="6189137" y="4318000"/>
            <a:ext cx="2561152" cy="2526188"/>
          </a:xfrm>
          <a:prstGeom prst="rect">
            <a:avLst/>
          </a:prstGeom>
        </p:spPr>
      </p:pic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8894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" name="Picture 1" descr="Screen Shot 2017-10-07 at 7.45.18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59"/>
          <a:stretch/>
        </p:blipFill>
        <p:spPr>
          <a:xfrm>
            <a:off x="762000" y="0"/>
            <a:ext cx="7845203" cy="2108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  <p:sp>
        <p:nvSpPr>
          <p:cNvPr id="9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2872398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  <p:pic>
        <p:nvPicPr>
          <p:cNvPr id="2" name="Picture 1" descr="Screen Shot 2017-10-07 at 7.45.1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73"/>
          <a:stretch/>
        </p:blipFill>
        <p:spPr>
          <a:xfrm>
            <a:off x="762000" y="0"/>
            <a:ext cx="7845203" cy="43772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70932" y="4241799"/>
            <a:ext cx="2819400" cy="22860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  <p:sp>
        <p:nvSpPr>
          <p:cNvPr id="11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7444613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  <p:pic>
        <p:nvPicPr>
          <p:cNvPr id="2" name="Picture 1" descr="Screen Shot 2017-10-07 at 7.45.1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784520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419600" y="4495800"/>
            <a:ext cx="4267200" cy="22860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03794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  <p:pic>
        <p:nvPicPr>
          <p:cNvPr id="2" name="Picture 1" descr="Screen Shot 2017-10-07 at 7.45.1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7845203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934200" y="2209800"/>
            <a:ext cx="2089258" cy="22457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682959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2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IBM </a:t>
            </a:r>
          </a:p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Watson        </a:t>
            </a:r>
            <a:endParaRPr lang="en-US" sz="6600" b="1" dirty="0">
              <a:solidFill>
                <a:srgbClr val="CCFFCC"/>
              </a:solidFill>
              <a:latin typeface="Adobe Caslon Pro"/>
              <a:cs typeface="Adobe Caslon Pro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209800"/>
            <a:ext cx="2378507" cy="2362200"/>
          </a:xfrm>
          <a:prstGeom prst="rect">
            <a:avLst/>
          </a:prstGeom>
        </p:spPr>
      </p:pic>
      <p:sp>
        <p:nvSpPr>
          <p:cNvPr id="10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9398859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  <p:sp>
        <p:nvSpPr>
          <p:cNvPr id="30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IBM </a:t>
            </a:r>
          </a:p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Watson        </a:t>
            </a:r>
            <a:endParaRPr lang="en-US" sz="6600" b="1" dirty="0">
              <a:solidFill>
                <a:srgbClr val="CCFFCC"/>
              </a:solidFill>
              <a:latin typeface="Adobe Caslon Pro"/>
              <a:cs typeface="Adobe Caslon Pro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400" y="2590800"/>
            <a:ext cx="89916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• hundreds to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thousands </a:t>
            </a:r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of metabolites </a:t>
            </a: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>
            <a:off x="0" y="6426200"/>
            <a:ext cx="9144000" cy="4318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r>
              <a:rPr lang="en-US" sz="1800" b="1" i="1" dirty="0" smtClean="0">
                <a:solidFill>
                  <a:srgbClr val="3DC3FF"/>
                </a:solidFill>
                <a:latin typeface="Arial"/>
                <a:cs typeface="Arial"/>
              </a:rPr>
              <a:t>Analytical Chemistry </a:t>
            </a:r>
            <a:r>
              <a:rPr lang="en-US" sz="1800" b="1" dirty="0" smtClean="0">
                <a:solidFill>
                  <a:srgbClr val="3DC3FF"/>
                </a:solidFill>
                <a:latin typeface="Arial"/>
                <a:cs typeface="Arial"/>
              </a:rPr>
              <a:t>2017</a:t>
            </a:r>
            <a:endParaRPr lang="en-US" sz="1800" b="1" i="1" dirty="0" smtClean="0">
              <a:solidFill>
                <a:srgbClr val="3DC3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4003430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0" name="Picture 9" descr="Screen Shot 2017-02-12 at 5.43.30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" b="32627"/>
          <a:stretch/>
        </p:blipFill>
        <p:spPr>
          <a:xfrm>
            <a:off x="941" y="3657600"/>
            <a:ext cx="6381045" cy="32004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0" y="2590800"/>
            <a:ext cx="6096000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Helvetica" charset="0"/>
              </a:rPr>
              <a:t>• hundreds to thousands   </a:t>
            </a:r>
          </a:p>
          <a:p>
            <a:r>
              <a:rPr lang="en-US" sz="3600" b="1" dirty="0">
                <a:solidFill>
                  <a:schemeClr val="tx1"/>
                </a:solidFill>
                <a:latin typeface="Helvetica" charset="0"/>
              </a:rPr>
              <a:t>                    of metabolites </a:t>
            </a:r>
          </a:p>
          <a:p>
            <a:endParaRPr lang="en-US" sz="2000" b="1" dirty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         • ranked molecules</a:t>
            </a:r>
          </a:p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             from 300K papers</a:t>
            </a:r>
          </a:p>
          <a:p>
            <a:endParaRPr lang="en-US" sz="3600" b="1" dirty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		</a:t>
            </a:r>
          </a:p>
          <a:p>
            <a:endParaRPr lang="en-US" sz="3700" b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8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IBM </a:t>
            </a:r>
          </a:p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Watson        </a:t>
            </a:r>
            <a:endParaRPr lang="en-US" sz="6600" b="1" dirty="0">
              <a:solidFill>
                <a:srgbClr val="CCFFCC"/>
              </a:solidFill>
              <a:latin typeface="Adobe Caslon Pro"/>
              <a:cs typeface="Adobe Caslon Pro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400" y="2590800"/>
            <a:ext cx="89916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• hundreds to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thousands </a:t>
            </a:r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of metabolites 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34137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52400" y="838200"/>
            <a:ext cx="8915400" cy="5334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381000" y="914400"/>
            <a:ext cx="2667000" cy="59436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10" name="Picture 9" descr="Screen Shot 2017-02-12 at 5.43.30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" b="32627"/>
          <a:stretch/>
        </p:blipFill>
        <p:spPr>
          <a:xfrm>
            <a:off x="941" y="3657600"/>
            <a:ext cx="6381045" cy="32004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0" y="2590800"/>
            <a:ext cx="6096000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00"/>
                </a:solidFill>
                <a:latin typeface="Helvetica" charset="0"/>
              </a:rPr>
              <a:t>• hundreds to thousands   </a:t>
            </a:r>
          </a:p>
          <a:p>
            <a:r>
              <a:rPr lang="en-US" sz="3600" b="1" dirty="0">
                <a:solidFill>
                  <a:srgbClr val="000000"/>
                </a:solidFill>
                <a:latin typeface="Helvetica" charset="0"/>
              </a:rPr>
              <a:t>                    of metabolites </a:t>
            </a:r>
          </a:p>
          <a:p>
            <a:endParaRPr lang="en-US" sz="2000" b="1" dirty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         • ranked molecules</a:t>
            </a:r>
          </a:p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             from 300K papers</a:t>
            </a:r>
          </a:p>
          <a:p>
            <a:endParaRPr lang="en-US" sz="3600" b="1" dirty="0">
              <a:solidFill>
                <a:srgbClr val="37C3FF"/>
              </a:solidFill>
              <a:latin typeface="Helvetica" charset="0"/>
            </a:endParaRPr>
          </a:p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	      • ~4 hrs processing</a:t>
            </a:r>
          </a:p>
          <a:p>
            <a:endParaRPr lang="en-US" sz="3700" b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7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IBM </a:t>
            </a:r>
          </a:p>
          <a:p>
            <a:r>
              <a:rPr lang="en-US" sz="6600" b="1" dirty="0" smtClean="0">
                <a:solidFill>
                  <a:srgbClr val="37C3FF"/>
                </a:solidFill>
                <a:latin typeface="Helvetica" charset="0"/>
              </a:rPr>
              <a:t>Watson        </a:t>
            </a:r>
            <a:endParaRPr lang="en-US" sz="6600" b="1" dirty="0">
              <a:solidFill>
                <a:srgbClr val="CCFFCC"/>
              </a:solidFill>
              <a:latin typeface="Adobe Caslon Pro"/>
              <a:cs typeface="Adobe Caslon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52400" y="2590800"/>
            <a:ext cx="89916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• hundreds to </a:t>
            </a:r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thousands </a:t>
            </a:r>
            <a:r>
              <a:rPr lang="en-US" sz="3600" b="1" dirty="0">
                <a:solidFill>
                  <a:srgbClr val="37C3FF"/>
                </a:solidFill>
                <a:latin typeface="Helvetica" charset="0"/>
              </a:rPr>
              <a:t>of metabolites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29352" t="3210" r="24908" b="9382"/>
          <a:stretch/>
        </p:blipFill>
        <p:spPr>
          <a:xfrm>
            <a:off x="6019800" y="0"/>
            <a:ext cx="2514600" cy="270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34479"/>
      </p:ext>
    </p:extLst>
  </p:cSld>
  <p:clrMapOvr>
    <a:masterClrMapping/>
  </p:clrMapOvr>
  <p:transition xmlns:p14="http://schemas.microsoft.com/office/powerpoint/2010/main" advTm="6250"/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81000" y="5410200"/>
            <a:ext cx="3505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Evolving</a:t>
            </a:r>
          </a:p>
          <a:p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Since 2016</a:t>
            </a:r>
          </a:p>
        </p:txBody>
      </p:sp>
      <p:sp>
        <p:nvSpPr>
          <p:cNvPr id="5" name="Rectangle 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45288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124200" y="588554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2018</a:t>
            </a:r>
            <a:endParaRPr lang="en-US" sz="2800" b="1" i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57600" y="4724400"/>
            <a:ext cx="5181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37C3FF"/>
                </a:solidFill>
                <a:latin typeface="Helvetica" charset="0"/>
              </a:rPr>
              <a:t>Multiple Sclerosis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124200" y="633827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</a:t>
            </a:r>
            <a:r>
              <a:rPr lang="en-US" sz="2800" b="1" i="1" dirty="0">
                <a:solidFill>
                  <a:srgbClr val="37C3FF"/>
                </a:solidFill>
                <a:latin typeface="Helvetica" charset="0"/>
              </a:rPr>
              <a:t>2013 </a:t>
            </a:r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(Lairson)</a:t>
            </a:r>
          </a:p>
        </p:txBody>
      </p:sp>
      <p:sp>
        <p:nvSpPr>
          <p:cNvPr id="14" name="Rectangle 13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6804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XCMS_logo_online3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317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7600" y="4724400"/>
            <a:ext cx="5181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37C3FF"/>
                </a:solidFill>
                <a:latin typeface="Helvetica" charset="0"/>
              </a:rPr>
              <a:t>Multiple Sclerosis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5801" y="4244241"/>
            <a:ext cx="1815799" cy="238515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239000" y="6488668"/>
            <a:ext cx="18288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rgbClr val="0DDEFF"/>
                </a:solidFill>
                <a:latin typeface="Arial"/>
                <a:cs typeface="Arial"/>
              </a:rPr>
              <a:t>Luke Lairson</a:t>
            </a:r>
          </a:p>
        </p:txBody>
      </p:sp>
      <p:sp>
        <p:nvSpPr>
          <p:cNvPr id="14" name="Rectangle 13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124200" y="588554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2018</a:t>
            </a:r>
            <a:endParaRPr lang="en-US" sz="2800" b="1" i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24200" y="633827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</a:t>
            </a:r>
            <a:r>
              <a:rPr lang="en-US" sz="2800" b="1" i="1" dirty="0">
                <a:solidFill>
                  <a:srgbClr val="37C3FF"/>
                </a:solidFill>
                <a:latin typeface="Helvetica" charset="0"/>
              </a:rPr>
              <a:t>2013 </a:t>
            </a:r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(Lairson)</a:t>
            </a:r>
          </a:p>
        </p:txBody>
      </p:sp>
    </p:spTree>
    <p:extLst>
      <p:ext uri="{BB962C8B-B14F-4D97-AF65-F5344CB8AC3E}">
        <p14:creationId xmlns:p14="http://schemas.microsoft.com/office/powerpoint/2010/main" val="112072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295400" y="1371600"/>
            <a:ext cx="3810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801" y="4244241"/>
            <a:ext cx="1815799" cy="238515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239000" y="6488668"/>
            <a:ext cx="18288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rgbClr val="0DDEFF"/>
                </a:solidFill>
                <a:latin typeface="Arial"/>
                <a:cs typeface="Arial"/>
              </a:rPr>
              <a:t>Luke Lairson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124200" y="588554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2018</a:t>
            </a:r>
            <a:endParaRPr lang="en-US" sz="2800" b="1" i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24200" y="633827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</a:t>
            </a:r>
            <a:r>
              <a:rPr lang="en-US" sz="2800" b="1" i="1" dirty="0">
                <a:solidFill>
                  <a:srgbClr val="37C3FF"/>
                </a:solidFill>
                <a:latin typeface="Helvetica" charset="0"/>
              </a:rPr>
              <a:t>2013 </a:t>
            </a:r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(Lairson)</a:t>
            </a:r>
          </a:p>
        </p:txBody>
      </p:sp>
    </p:spTree>
    <p:extLst>
      <p:ext uri="{BB962C8B-B14F-4D97-AF65-F5344CB8AC3E}">
        <p14:creationId xmlns:p14="http://schemas.microsoft.com/office/powerpoint/2010/main" val="3690660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295400" y="1371600"/>
            <a:ext cx="3810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6" name="Picture 5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Rectangle 11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5801" y="4244241"/>
            <a:ext cx="1815799" cy="238515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7239000" y="6488668"/>
            <a:ext cx="18288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rgbClr val="0DDEFF"/>
                </a:solidFill>
                <a:latin typeface="Arial"/>
                <a:cs typeface="Arial"/>
              </a:rPr>
              <a:t>Luke Lairson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24200" y="588554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2018</a:t>
            </a:r>
            <a:endParaRPr lang="en-US" sz="2800" b="1" i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124200" y="633827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</a:t>
            </a:r>
            <a:r>
              <a:rPr lang="en-US" sz="2800" b="1" i="1" dirty="0">
                <a:solidFill>
                  <a:srgbClr val="37C3FF"/>
                </a:solidFill>
                <a:latin typeface="Helvetica" charset="0"/>
              </a:rPr>
              <a:t>2013 </a:t>
            </a:r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(Lairson)</a:t>
            </a:r>
          </a:p>
        </p:txBody>
      </p:sp>
    </p:spTree>
    <p:extLst>
      <p:ext uri="{BB962C8B-B14F-4D97-AF65-F5344CB8AC3E}">
        <p14:creationId xmlns:p14="http://schemas.microsoft.com/office/powerpoint/2010/main" val="485311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295400" y="1371600"/>
            <a:ext cx="3810000" cy="533400"/>
          </a:xfrm>
          <a:prstGeom prst="rect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6" name="Picture 5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Rectangle 11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pic>
        <p:nvPicPr>
          <p:cNvPr id="13" name="Picture 12" descr="XCMS_logo_online36.jpg"/>
          <p:cNvPicPr>
            <a:picLocks noChangeAspect="1"/>
          </p:cNvPicPr>
          <p:nvPr/>
        </p:nvPicPr>
        <p:blipFill rotWithShape="1">
          <a:blip r:embed="rId5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75801" y="4244241"/>
            <a:ext cx="1815799" cy="238515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239000" y="6488668"/>
            <a:ext cx="18288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rgbClr val="0DDEFF"/>
                </a:solidFill>
                <a:latin typeface="Arial"/>
                <a:cs typeface="Arial"/>
              </a:rPr>
              <a:t>Luke Lairson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124200" y="588554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Chem. Biol. 2018</a:t>
            </a:r>
            <a:endParaRPr lang="en-US" sz="2800" b="1" i="1" dirty="0">
              <a:solidFill>
                <a:srgbClr val="37C3FF"/>
              </a:solidFill>
              <a:latin typeface="Helvetica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124200" y="633827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smtClean="0">
                <a:solidFill>
                  <a:srgbClr val="37C3FF"/>
                </a:solidFill>
                <a:latin typeface="Helvetica" charset="0"/>
              </a:rPr>
              <a:t>Nature </a:t>
            </a:r>
            <a:r>
              <a:rPr lang="en-US" sz="2800" b="1" i="1" dirty="0">
                <a:solidFill>
                  <a:srgbClr val="37C3FF"/>
                </a:solidFill>
                <a:latin typeface="Helvetica" charset="0"/>
              </a:rPr>
              <a:t>2013 </a:t>
            </a:r>
            <a:r>
              <a:rPr lang="en-US" sz="2800" b="1" dirty="0" smtClean="0">
                <a:solidFill>
                  <a:srgbClr val="37C3FF"/>
                </a:solidFill>
                <a:latin typeface="Helvetica" charset="0"/>
              </a:rPr>
              <a:t>(Lairson)</a:t>
            </a:r>
          </a:p>
        </p:txBody>
      </p:sp>
    </p:spTree>
    <p:extLst>
      <p:ext uri="{BB962C8B-B14F-4D97-AF65-F5344CB8AC3E}">
        <p14:creationId xmlns:p14="http://schemas.microsoft.com/office/powerpoint/2010/main" val="1220764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XCMS_logo_online36.jpg"/>
          <p:cNvPicPr>
            <a:picLocks noChangeAspect="1"/>
          </p:cNvPicPr>
          <p:nvPr/>
        </p:nvPicPr>
        <p:blipFill rotWithShape="1">
          <a:blip r:embed="rId3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sp>
        <p:nvSpPr>
          <p:cNvPr id="28" name="Rectangle 27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3703" t="5620" r="8614" b="2907"/>
          <a:stretch/>
        </p:blipFill>
        <p:spPr>
          <a:xfrm>
            <a:off x="4648200" y="3262409"/>
            <a:ext cx="3822505" cy="35446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19" name="Picture 18" descr="Screen Shot 2017-02-11 at 7.23.48 AM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30" name="Rectangle 29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31" name="Straight Arrow Connector 30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Rectangle 31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0251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7848600" y="34290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21" name="Picture 20" descr="XCMS_logo_online36.jpg"/>
          <p:cNvPicPr>
            <a:picLocks noChangeAspect="1"/>
          </p:cNvPicPr>
          <p:nvPr/>
        </p:nvPicPr>
        <p:blipFill rotWithShape="1">
          <a:blip r:embed="rId3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l="9043"/>
          <a:stretch/>
        </p:blipFill>
        <p:spPr>
          <a:xfrm rot="5400000">
            <a:off x="611781" y="3585763"/>
            <a:ext cx="2523327" cy="373380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9" name="Picture 28" descr="Screen Shot 2017-02-11 at 7.23.48 AM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31" name="Rectangle 30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32" name="Straight Arrow Connector 31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4" name="Rectangle 33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8"/>
          <a:srcRect l="3703" t="5620" r="8614" b="2907"/>
          <a:stretch/>
        </p:blipFill>
        <p:spPr>
          <a:xfrm>
            <a:off x="4648200" y="3262409"/>
            <a:ext cx="3822505" cy="354464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4648200" y="3208139"/>
            <a:ext cx="4114800" cy="1440061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24" name="Picture 23" descr="Taurine_zwitterion_ball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124200"/>
            <a:ext cx="2314222" cy="134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499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7848600" y="34290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716398" y="4582559"/>
            <a:ext cx="27126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without Taurine</a:t>
            </a:r>
            <a:endParaRPr lang="en-US" b="1" dirty="0"/>
          </a:p>
        </p:txBody>
      </p:sp>
      <p:pic>
        <p:nvPicPr>
          <p:cNvPr id="28" name="Picture 27" descr="XCMS_logo_online36.jpg"/>
          <p:cNvPicPr>
            <a:picLocks noChangeAspect="1"/>
          </p:cNvPicPr>
          <p:nvPr/>
        </p:nvPicPr>
        <p:blipFill rotWithShape="1">
          <a:blip r:embed="rId6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7848600" y="34290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8"/>
          <a:srcRect l="3703" t="5620" r="8614" b="2907"/>
          <a:stretch/>
        </p:blipFill>
        <p:spPr>
          <a:xfrm>
            <a:off x="4648200" y="3262409"/>
            <a:ext cx="3822505" cy="3544642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 bwMode="auto">
          <a:xfrm>
            <a:off x="4648200" y="3208139"/>
            <a:ext cx="4114800" cy="1440061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39" name="Picture 38" descr="Taurine_zwitterion_ball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124200"/>
            <a:ext cx="2314222" cy="134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73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5410200" y="483235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7848600" y="34290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8458200" y="51816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>
            <a:off x="6012465" y="5867400"/>
            <a:ext cx="2133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/>
          <p:nvPr/>
        </p:nvCxnSpPr>
        <p:spPr bwMode="auto">
          <a:xfrm flipV="1">
            <a:off x="7536465" y="5562600"/>
            <a:ext cx="0" cy="3048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/>
          <p:cNvCxnSpPr/>
          <p:nvPr/>
        </p:nvCxnSpPr>
        <p:spPr bwMode="auto">
          <a:xfrm flipV="1">
            <a:off x="6850665" y="5257800"/>
            <a:ext cx="0" cy="6096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/>
          <p:cNvCxnSpPr/>
          <p:nvPr/>
        </p:nvCxnSpPr>
        <p:spPr bwMode="auto">
          <a:xfrm flipV="1">
            <a:off x="6545865" y="5029200"/>
            <a:ext cx="0" cy="8382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/>
          <p:cNvCxnSpPr/>
          <p:nvPr/>
        </p:nvCxnSpPr>
        <p:spPr bwMode="auto">
          <a:xfrm flipV="1">
            <a:off x="6495065" y="5638800"/>
            <a:ext cx="0" cy="2286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TextBox 69"/>
          <p:cNvSpPr txBox="1"/>
          <p:nvPr/>
        </p:nvSpPr>
        <p:spPr>
          <a:xfrm>
            <a:off x="5783865" y="5810250"/>
            <a:ext cx="275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FF"/>
                </a:solidFill>
                <a:latin typeface="Arial"/>
                <a:cs typeface="Arial"/>
              </a:rPr>
              <a:t>40                              140</a:t>
            </a:r>
            <a:endParaRPr lang="en-US" sz="18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787165" y="5810250"/>
            <a:ext cx="610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smtClean="0">
                <a:solidFill>
                  <a:srgbClr val="FFFFFF"/>
                </a:solidFill>
                <a:latin typeface="Arial"/>
                <a:cs typeface="Arial"/>
              </a:rPr>
              <a:t>m/z</a:t>
            </a:r>
            <a:endParaRPr lang="en-US" sz="1800" i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pic>
        <p:nvPicPr>
          <p:cNvPr id="39" name="Picture 38" descr="Screen Shot 2017-02-11 at 8.03.34 AM.png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281" t="45441" r="6150" b="21307"/>
          <a:stretch/>
        </p:blipFill>
        <p:spPr>
          <a:xfrm>
            <a:off x="4484121" y="4937523"/>
            <a:ext cx="4538947" cy="1768077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 bwMode="auto">
          <a:xfrm>
            <a:off x="5562600" y="44196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16398" y="4582559"/>
            <a:ext cx="27126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without Taurine</a:t>
            </a:r>
            <a:endParaRPr lang="en-US" b="1" dirty="0"/>
          </a:p>
        </p:txBody>
      </p:sp>
      <p:sp>
        <p:nvSpPr>
          <p:cNvPr id="44" name="Rectangle 43"/>
          <p:cNvSpPr/>
          <p:nvPr/>
        </p:nvSpPr>
        <p:spPr>
          <a:xfrm>
            <a:off x="5372100" y="4582558"/>
            <a:ext cx="2712602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 with Taurine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 </a:t>
            </a:r>
          </a:p>
          <a:p>
            <a:endParaRPr lang="en-US" b="1" dirty="0">
              <a:solidFill>
                <a:srgbClr val="37C3FF"/>
              </a:solidFill>
              <a:latin typeface="Helvetica" charset="0"/>
            </a:endParaRPr>
          </a:p>
          <a:p>
            <a:endParaRPr lang="en-US" b="1" dirty="0" smtClean="0">
              <a:solidFill>
                <a:srgbClr val="37C3FF"/>
              </a:solidFill>
              <a:latin typeface="Helvetica" charset="0"/>
            </a:endParaRPr>
          </a:p>
          <a:p>
            <a:r>
              <a:rPr lang="en-US" b="1" dirty="0">
                <a:solidFill>
                  <a:srgbClr val="37C3FF"/>
                </a:solidFill>
                <a:latin typeface="Helvetica" charset="0"/>
              </a:rPr>
              <a:t> </a:t>
            </a:r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</a:t>
            </a:r>
            <a:endParaRPr lang="en-US" b="1" dirty="0"/>
          </a:p>
        </p:txBody>
      </p:sp>
      <p:pic>
        <p:nvPicPr>
          <p:cNvPr id="46" name="Picture 45" descr="Taurine_zwitterion_ball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124200"/>
            <a:ext cx="2314222" cy="1345142"/>
          </a:xfrm>
          <a:prstGeom prst="rect">
            <a:avLst/>
          </a:prstGeom>
        </p:spPr>
      </p:pic>
      <p:pic>
        <p:nvPicPr>
          <p:cNvPr id="42" name="Picture 41" descr="XCMS_logo_online36.jpg"/>
          <p:cNvPicPr>
            <a:picLocks noChangeAspect="1"/>
          </p:cNvPicPr>
          <p:nvPr/>
        </p:nvPicPr>
        <p:blipFill rotWithShape="1">
          <a:blip r:embed="rId9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</p:spTree>
    <p:extLst>
      <p:ext uri="{BB962C8B-B14F-4D97-AF65-F5344CB8AC3E}">
        <p14:creationId xmlns:p14="http://schemas.microsoft.com/office/powerpoint/2010/main" val="1091737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7848600" y="342900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pic>
        <p:nvPicPr>
          <p:cNvPr id="39" name="Picture 38" descr="Screen Shot 2017-02-11 at 8.03.34 AM.png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281" t="45441" r="6150" b="21307"/>
          <a:stretch/>
        </p:blipFill>
        <p:spPr>
          <a:xfrm>
            <a:off x="4484121" y="4937523"/>
            <a:ext cx="4538947" cy="1768077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716398" y="4582559"/>
            <a:ext cx="27126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without Taurine</a:t>
            </a:r>
            <a:endParaRPr lang="en-US" b="1" dirty="0"/>
          </a:p>
        </p:txBody>
      </p:sp>
      <p:pic>
        <p:nvPicPr>
          <p:cNvPr id="45" name="Picture 44" descr="Taurine_zwitterion_ball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43"/>
          <a:stretch/>
        </p:blipFill>
        <p:spPr>
          <a:xfrm>
            <a:off x="5272158" y="3124200"/>
            <a:ext cx="2680864" cy="134514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48" name="Rectangle 47"/>
          <p:cNvSpPr/>
          <p:nvPr/>
        </p:nvSpPr>
        <p:spPr>
          <a:xfrm>
            <a:off x="5372100" y="4582558"/>
            <a:ext cx="271260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 with Taurine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      </a:t>
            </a:r>
            <a:endParaRPr lang="en-US" b="1" dirty="0"/>
          </a:p>
        </p:txBody>
      </p:sp>
      <p:sp>
        <p:nvSpPr>
          <p:cNvPr id="29" name="Rectangle 28"/>
          <p:cNvSpPr/>
          <p:nvPr/>
        </p:nvSpPr>
        <p:spPr>
          <a:xfrm>
            <a:off x="5169376" y="6211669"/>
            <a:ext cx="3365024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37C3FF"/>
                </a:solidFill>
                <a:latin typeface="Helvetica" charset="0"/>
              </a:rPr>
              <a:t>250% increase</a:t>
            </a:r>
            <a:endParaRPr lang="en-US" sz="3600" b="1" dirty="0"/>
          </a:p>
        </p:txBody>
      </p:sp>
      <p:pic>
        <p:nvPicPr>
          <p:cNvPr id="28" name="Picture 27" descr="XCMS_logo_online36.jpg"/>
          <p:cNvPicPr>
            <a:picLocks noChangeAspect="1"/>
          </p:cNvPicPr>
          <p:nvPr/>
        </p:nvPicPr>
        <p:blipFill rotWithShape="1">
          <a:blip r:embed="rId9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</p:spTree>
    <p:extLst>
      <p:ext uri="{BB962C8B-B14F-4D97-AF65-F5344CB8AC3E}">
        <p14:creationId xmlns:p14="http://schemas.microsoft.com/office/powerpoint/2010/main" val="1593369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716398" y="4582559"/>
            <a:ext cx="27126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Oligodendrocyte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 without Taurine</a:t>
            </a:r>
            <a:endParaRPr lang="en-US" b="1" dirty="0"/>
          </a:p>
        </p:txBody>
      </p:sp>
      <p:sp>
        <p:nvSpPr>
          <p:cNvPr id="43" name="Rectangle 42"/>
          <p:cNvSpPr/>
          <p:nvPr/>
        </p:nvSpPr>
        <p:spPr bwMode="auto">
          <a:xfrm>
            <a:off x="8610600" y="476885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901406" y="5780782"/>
            <a:ext cx="4214615" cy="10772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Myelin Sheath</a:t>
            </a:r>
          </a:p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Neuron regeneration</a:t>
            </a:r>
            <a:endParaRPr lang="en-US" sz="32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6"/>
          <a:srcRect l="77209" r="1"/>
          <a:stretch/>
        </p:blipFill>
        <p:spPr>
          <a:xfrm rot="16200000">
            <a:off x="6334704" y="3058104"/>
            <a:ext cx="1198138" cy="4115654"/>
          </a:xfrm>
          <a:prstGeom prst="rect">
            <a:avLst/>
          </a:prstGeom>
        </p:spPr>
      </p:pic>
      <p:pic>
        <p:nvPicPr>
          <p:cNvPr id="32" name="Picture 31" descr="Taurine_zwitterion_ball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43"/>
          <a:stretch/>
        </p:blipFill>
        <p:spPr>
          <a:xfrm>
            <a:off x="5272158" y="3124200"/>
            <a:ext cx="2680864" cy="134514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9" name="Picture 28" descr="XCMS_logo_online36.jpg"/>
          <p:cNvPicPr>
            <a:picLocks noChangeAspect="1"/>
          </p:cNvPicPr>
          <p:nvPr/>
        </p:nvPicPr>
        <p:blipFill rotWithShape="1">
          <a:blip r:embed="rId8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</p:spTree>
    <p:extLst>
      <p:ext uri="{BB962C8B-B14F-4D97-AF65-F5344CB8AC3E}">
        <p14:creationId xmlns:p14="http://schemas.microsoft.com/office/powerpoint/2010/main" val="121421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XCMS_logo_online3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4445516" cy="2057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72000" y="533400"/>
            <a:ext cx="4454440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2CA0F9"/>
                </a:solidFill>
                <a:latin typeface="Helvetica" charset="0"/>
              </a:rPr>
              <a:t>XCMSOnline.scripps.edu</a:t>
            </a:r>
            <a:endParaRPr lang="en-US" sz="2800" dirty="0">
              <a:solidFill>
                <a:srgbClr val="2CA0F9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91200" y="1185332"/>
            <a:ext cx="2538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23,000 </a:t>
            </a:r>
            <a:endParaRPr lang="en-US" sz="6000" b="1" dirty="0" smtClean="0">
              <a:solidFill>
                <a:srgbClr val="00A8EC"/>
              </a:solidFill>
              <a:latin typeface="Helvetica" charset="0"/>
            </a:endParaRPr>
          </a:p>
          <a:p>
            <a:pPr algn="ctr"/>
            <a:r>
              <a:rPr lang="en-US" sz="6000" b="1" dirty="0" smtClean="0">
                <a:solidFill>
                  <a:srgbClr val="00A8EC"/>
                </a:solidFill>
                <a:latin typeface="Helvetica" charset="0"/>
              </a:rPr>
              <a:t>Users</a:t>
            </a:r>
            <a:endParaRPr lang="en-US" sz="6000" dirty="0">
              <a:solidFill>
                <a:srgbClr val="00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05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 bwMode="auto">
          <a:xfrm>
            <a:off x="8610600" y="476885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901406" y="5780782"/>
            <a:ext cx="4214615" cy="10772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Myelin Sheath</a:t>
            </a:r>
          </a:p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Neuron regeneration</a:t>
            </a:r>
            <a:endParaRPr lang="en-US" sz="32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6"/>
          <a:srcRect l="77209" r="1"/>
          <a:stretch/>
        </p:blipFill>
        <p:spPr>
          <a:xfrm rot="16200000">
            <a:off x="6334704" y="3058104"/>
            <a:ext cx="1198138" cy="4115654"/>
          </a:xfrm>
          <a:prstGeom prst="rect">
            <a:avLst/>
          </a:prstGeom>
        </p:spPr>
      </p:pic>
      <p:pic>
        <p:nvPicPr>
          <p:cNvPr id="32" name="Picture 31" descr="Taurine_zwitterion_ball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43"/>
          <a:stretch/>
        </p:blipFill>
        <p:spPr>
          <a:xfrm>
            <a:off x="5272158" y="3124200"/>
            <a:ext cx="2680864" cy="134514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9" name="Picture 28" descr="XCMS_logo_online36.jpg"/>
          <p:cNvPicPr>
            <a:picLocks noChangeAspect="1"/>
          </p:cNvPicPr>
          <p:nvPr/>
        </p:nvPicPr>
        <p:blipFill rotWithShape="1">
          <a:blip r:embed="rId8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8959" y="4724400"/>
            <a:ext cx="9118320" cy="600164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/>
            <a:r>
              <a:rPr lang="en-US" sz="3300" b="1" dirty="0" smtClean="0">
                <a:solidFill>
                  <a:srgbClr val="37C3FF"/>
                </a:solidFill>
                <a:latin typeface="Helvetica" charset="0"/>
              </a:rPr>
              <a:t>Recent results </a:t>
            </a:r>
            <a:r>
              <a:rPr lang="en-US" sz="3300" b="1" i="1" dirty="0" smtClean="0">
                <a:solidFill>
                  <a:srgbClr val="000000"/>
                </a:solidFill>
                <a:latin typeface="Helvetica" charset="0"/>
              </a:rPr>
              <a:t>- </a:t>
            </a:r>
            <a:r>
              <a:rPr lang="en-US" sz="3300" b="1" dirty="0" smtClean="0">
                <a:solidFill>
                  <a:srgbClr val="000000"/>
                </a:solidFill>
                <a:latin typeface="Helvetica" charset="0"/>
              </a:rPr>
              <a:t>neuron regeneration </a:t>
            </a:r>
            <a:r>
              <a:rPr lang="en-US" sz="3300" b="1" i="1" dirty="0">
                <a:solidFill>
                  <a:srgbClr val="000000"/>
                </a:solidFill>
                <a:latin typeface="Helvetica" charset="0"/>
              </a:rPr>
              <a:t>in vivo </a:t>
            </a:r>
            <a:endParaRPr lang="en-US" sz="3300" b="1" dirty="0">
              <a:solidFill>
                <a:srgbClr val="000000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798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48000"/>
            <a:ext cx="1798320" cy="1498600"/>
          </a:xfrm>
          <a:prstGeom prst="rect">
            <a:avLst/>
          </a:prstGeom>
        </p:spPr>
      </p:pic>
      <p:pic>
        <p:nvPicPr>
          <p:cNvPr id="23" name="Picture 22" descr="Screen Shot 2017-02-11 at 7.23.48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2" t="23333" r="17479" b="20101"/>
          <a:stretch/>
        </p:blipFill>
        <p:spPr>
          <a:xfrm>
            <a:off x="457200" y="3354892"/>
            <a:ext cx="1159933" cy="912308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19200" y="3352800"/>
            <a:ext cx="1720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differentiation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2438400" y="3048000"/>
            <a:ext cx="1995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oligodendrocyte</a:t>
            </a:r>
            <a:endParaRPr lang="en-US" sz="2000" dirty="0"/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600200" y="3733800"/>
            <a:ext cx="9906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171450" y="3039533"/>
            <a:ext cx="12679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precursor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 bwMode="auto">
          <a:xfrm>
            <a:off x="5562600" y="3581400"/>
            <a:ext cx="2971800" cy="3124200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58100" y="3619500"/>
            <a:ext cx="609600" cy="6858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229600" y="3962400"/>
            <a:ext cx="304800" cy="4572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Rectangle 32"/>
          <p:cNvSpPr>
            <a:spLocks noGrp="1" noChangeArrowheads="1"/>
          </p:cNvSpPr>
          <p:nvPr/>
        </p:nvSpPr>
        <p:spPr bwMode="auto">
          <a:xfrm>
            <a:off x="0" y="0"/>
            <a:ext cx="9144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>
                <a:solidFill>
                  <a:srgbClr val="37C3FF"/>
                </a:solidFill>
                <a:latin typeface="Helvetica" charset="0"/>
              </a:rPr>
              <a:t>Multiple Sclerosis</a:t>
            </a:r>
            <a:endParaRPr lang="en-US" sz="72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25400" y="76200"/>
            <a:ext cx="916940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100" b="1" dirty="0" smtClean="0">
              <a:solidFill>
                <a:schemeClr val="tx1"/>
              </a:solidFill>
              <a:latin typeface="Helvetica" charset="0"/>
            </a:endParaRPr>
          </a:p>
          <a:p>
            <a:endParaRPr lang="en-US" sz="1000" dirty="0" smtClean="0">
              <a:solidFill>
                <a:srgbClr val="37C3FF"/>
              </a:solidFill>
              <a:latin typeface="Helvetica" charset="0"/>
            </a:endParaRPr>
          </a:p>
          <a:p>
            <a:endParaRPr lang="en-US" sz="10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38" name="Picture 37" descr="Screen Shot 2017-02-11 at 8.03.34 AM.png"/>
          <p:cNvPicPr>
            <a:picLocks noChangeAspect="1"/>
          </p:cNvPicPr>
          <p:nvPr/>
        </p:nvPicPr>
        <p:blipFill rotWithShape="1">
          <a:blip r:embed="rId5">
            <a:alphaModFix amt="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45441" r="52431" b="21307"/>
          <a:stretch/>
        </p:blipFill>
        <p:spPr>
          <a:xfrm>
            <a:off x="128612" y="5073650"/>
            <a:ext cx="4262556" cy="163195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 bwMode="auto">
          <a:xfrm>
            <a:off x="8610600" y="4768850"/>
            <a:ext cx="266700" cy="419100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901406" y="5780782"/>
            <a:ext cx="4214615" cy="10772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Myelin Sheath</a:t>
            </a:r>
          </a:p>
          <a:p>
            <a:pPr algn="ctr"/>
            <a:r>
              <a:rPr lang="en-US" sz="3200" b="1" dirty="0" smtClean="0">
                <a:solidFill>
                  <a:srgbClr val="37C3FF"/>
                </a:solidFill>
                <a:latin typeface="Helvetica" charset="0"/>
              </a:rPr>
              <a:t>Neuron regeneration</a:t>
            </a:r>
            <a:endParaRPr lang="en-US" sz="3200" b="1" dirty="0">
              <a:solidFill>
                <a:srgbClr val="37C3FF"/>
              </a:solidFill>
              <a:latin typeface="Helvetica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6"/>
          <a:srcRect l="77209" r="1"/>
          <a:stretch/>
        </p:blipFill>
        <p:spPr>
          <a:xfrm rot="16200000">
            <a:off x="6334704" y="3058104"/>
            <a:ext cx="1198138" cy="4115654"/>
          </a:xfrm>
          <a:prstGeom prst="rect">
            <a:avLst/>
          </a:prstGeom>
        </p:spPr>
      </p:pic>
      <p:pic>
        <p:nvPicPr>
          <p:cNvPr id="32" name="Picture 31" descr="Taurine_zwitterion_ball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43"/>
          <a:stretch/>
        </p:blipFill>
        <p:spPr>
          <a:xfrm>
            <a:off x="5272158" y="3124200"/>
            <a:ext cx="2680864" cy="134514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9" name="Picture 28" descr="XCMS_logo_online36.jpg"/>
          <p:cNvPicPr>
            <a:picLocks noChangeAspect="1"/>
          </p:cNvPicPr>
          <p:nvPr/>
        </p:nvPicPr>
        <p:blipFill rotWithShape="1">
          <a:blip r:embed="rId8"/>
          <a:srcRect b="3419"/>
          <a:stretch/>
        </p:blipFill>
        <p:spPr>
          <a:xfrm>
            <a:off x="457200" y="1295400"/>
            <a:ext cx="3580018" cy="1600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5800" y="1313173"/>
            <a:ext cx="4232654" cy="189496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4540157" y="1916182"/>
            <a:ext cx="4222843" cy="707886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4000" b="1" dirty="0" smtClean="0">
                <a:solidFill>
                  <a:srgbClr val="24C6FF"/>
                </a:solidFill>
                <a:latin typeface="Helvetica" charset="0"/>
              </a:rPr>
              <a:t>  METLIN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8959" y="4724400"/>
            <a:ext cx="9118320" cy="600164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/>
            <a:r>
              <a:rPr lang="en-US" sz="3300" b="1" dirty="0" smtClean="0">
                <a:solidFill>
                  <a:srgbClr val="37C3FF"/>
                </a:solidFill>
                <a:latin typeface="Helvetica" charset="0"/>
              </a:rPr>
              <a:t>Recent results </a:t>
            </a:r>
            <a:r>
              <a:rPr lang="en-US" sz="3300" b="1" i="1" dirty="0" smtClean="0">
                <a:solidFill>
                  <a:srgbClr val="37C3FF"/>
                </a:solidFill>
                <a:latin typeface="Helvetica" charset="0"/>
              </a:rPr>
              <a:t>- </a:t>
            </a:r>
            <a:r>
              <a:rPr lang="en-US" sz="3300" b="1" dirty="0" smtClean="0">
                <a:solidFill>
                  <a:srgbClr val="37C3FF"/>
                </a:solidFill>
                <a:latin typeface="Helvetica" charset="0"/>
              </a:rPr>
              <a:t>neuron regeneration </a:t>
            </a:r>
            <a:r>
              <a:rPr lang="en-US" sz="3300" b="1" i="1" dirty="0">
                <a:solidFill>
                  <a:srgbClr val="37C3FF"/>
                </a:solidFill>
                <a:latin typeface="Helvetica" charset="0"/>
              </a:rPr>
              <a:t>in vivo </a:t>
            </a:r>
            <a:endParaRPr lang="en-US" sz="3300" b="1" dirty="0">
              <a:solidFill>
                <a:srgbClr val="37C3FF"/>
              </a:solidFill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349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XCMS Online</a:t>
            </a:r>
          </a:p>
        </p:txBody>
      </p:sp>
      <p:sp>
        <p:nvSpPr>
          <p:cNvPr id="7" name="Rectangle 6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3246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56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8553" y="0"/>
            <a:ext cx="9105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rgbClr val="24C6FF"/>
                </a:solidFill>
                <a:latin typeface="Helvetica" charset="0"/>
              </a:rPr>
              <a:t>Technology </a:t>
            </a:r>
            <a:r>
              <a:rPr lang="en-US" sz="6000" b="1" u="sng" dirty="0" smtClean="0">
                <a:solidFill>
                  <a:srgbClr val="24C6FF"/>
                </a:solidFill>
                <a:latin typeface="Helvetica" charset="0"/>
              </a:rPr>
              <a:t>Introduction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997582"/>
            <a:ext cx="88392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Sleep - METLIN ID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2400" y="1995164"/>
            <a:ext cx="8496754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Stem  - XCMS Online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4270" y="4038600"/>
            <a:ext cx="81534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Neurons - Sys. Bio.</a:t>
            </a:r>
          </a:p>
        </p:txBody>
      </p:sp>
      <p:sp>
        <p:nvSpPr>
          <p:cNvPr id="8" name="Rectangle 7"/>
          <p:cNvSpPr/>
          <p:nvPr/>
        </p:nvSpPr>
        <p:spPr>
          <a:xfrm>
            <a:off x="381000" y="3048000"/>
            <a:ext cx="8763000" cy="1015663"/>
          </a:xfrm>
          <a:prstGeom prst="rect">
            <a:avLst/>
          </a:prstGeom>
          <a:solidFill>
            <a:srgbClr val="000000">
              <a:alpha val="49000"/>
            </a:srgbClr>
          </a:solidFill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24C6FF"/>
                </a:solidFill>
                <a:latin typeface="Helvetica" charset="0"/>
              </a:rPr>
              <a:t> </a:t>
            </a:r>
            <a:r>
              <a:rPr lang="en-US" sz="6000" b="1" dirty="0" smtClean="0">
                <a:solidFill>
                  <a:srgbClr val="24C6FF"/>
                </a:solidFill>
                <a:latin typeface="Helvetica" charset="0"/>
              </a:rPr>
              <a:t>EDCs - AI with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9352" t="3210" r="24908" b="9382"/>
          <a:stretch/>
        </p:blipFill>
        <p:spPr>
          <a:xfrm>
            <a:off x="6324600" y="2819400"/>
            <a:ext cx="1295400" cy="139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86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Since </a:t>
            </a:r>
            <a:r>
              <a:rPr lang="en-US" sz="4000" dirty="0" smtClean="0">
                <a:solidFill>
                  <a:srgbClr val="2FB1F0"/>
                </a:solidFill>
                <a:latin typeface="Helvetica" charset="0"/>
              </a:rPr>
              <a:t>2010</a:t>
            </a:r>
            <a:endParaRPr lang="en-US" sz="4000" dirty="0">
              <a:solidFill>
                <a:srgbClr val="2FB1F0"/>
              </a:solidFill>
              <a:latin typeface="Helvetica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8" name="Rectangle 7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94785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524000"/>
            <a:ext cx="8763910" cy="39236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0"/>
            <a:ext cx="3810000" cy="3854098"/>
          </a:xfrm>
          <a:prstGeom prst="rect">
            <a:avLst/>
          </a:prstGeom>
        </p:spPr>
      </p:pic>
      <p:sp>
        <p:nvSpPr>
          <p:cNvPr id="9" name="Rectangle 7"/>
          <p:cNvSpPr>
            <a:spLocks noGrp="1" noChangeArrowheads="1"/>
          </p:cNvSpPr>
          <p:nvPr/>
        </p:nvSpPr>
        <p:spPr bwMode="auto">
          <a:xfrm>
            <a:off x="4953000" y="4800600"/>
            <a:ext cx="37338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US" sz="5400" b="1" dirty="0">
                <a:solidFill>
                  <a:srgbClr val="37C3FF"/>
                </a:solidFill>
                <a:latin typeface="Helvetica" charset="0"/>
              </a:rPr>
              <a:t>Colorectal </a:t>
            </a:r>
            <a:endParaRPr lang="en-US" sz="5400" b="1" dirty="0" smtClean="0">
              <a:solidFill>
                <a:srgbClr val="37C3FF"/>
              </a:solidFill>
              <a:latin typeface="Helvetica" charset="0"/>
            </a:endParaRPr>
          </a:p>
          <a:p>
            <a:pPr algn="ctr"/>
            <a:r>
              <a:rPr lang="en-US" sz="5400" b="1" dirty="0" smtClean="0">
                <a:solidFill>
                  <a:srgbClr val="37C3FF"/>
                </a:solidFill>
                <a:latin typeface="Helvetica" charset="0"/>
              </a:rPr>
              <a:t>Cancer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81000" y="5410200"/>
            <a:ext cx="3124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Evolving </a:t>
            </a:r>
            <a:endParaRPr lang="en-US" sz="4000" dirty="0" smtClean="0">
              <a:solidFill>
                <a:srgbClr val="2FB1F0"/>
              </a:solidFill>
              <a:latin typeface="Helvetica" charset="0"/>
            </a:endParaRPr>
          </a:p>
          <a:p>
            <a:r>
              <a:rPr lang="en-US" sz="4000" dirty="0">
                <a:solidFill>
                  <a:srgbClr val="2FB1F0"/>
                </a:solidFill>
                <a:latin typeface="Helvetica" charset="0"/>
              </a:rPr>
              <a:t>Since 2010</a:t>
            </a:r>
          </a:p>
        </p:txBody>
      </p:sp>
      <p:sp>
        <p:nvSpPr>
          <p:cNvPr id="7" name="Rectangle 6"/>
          <p:cNvSpPr>
            <a:spLocks noGrp="1" noChangeArrowheads="1"/>
          </p:cNvSpPr>
          <p:nvPr/>
        </p:nvSpPr>
        <p:spPr bwMode="auto">
          <a:xfrm rot="532761">
            <a:off x="4506403" y="88656"/>
            <a:ext cx="4522890" cy="106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Mo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d</a:t>
            </a:r>
            <a:r>
              <a:rPr lang="en-US" sz="6400" b="1" dirty="0" smtClean="0">
                <a:solidFill>
                  <a:srgbClr val="37C3FF"/>
                </a:solidFill>
                <a:latin typeface="Helvetica"/>
                <a:cs typeface="Helvetica"/>
              </a:rPr>
              <a:t>u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a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g</a:t>
            </a:r>
            <a:endParaRPr lang="en-US" sz="3600" b="1" dirty="0" smtClean="0">
              <a:solidFill>
                <a:srgbClr val="37C3FF"/>
              </a:solidFill>
              <a:latin typeface="Helvetica"/>
              <a:cs typeface="Helvetica"/>
            </a:endParaRP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/>
        </p:nvSpPr>
        <p:spPr bwMode="auto">
          <a:xfrm rot="532761">
            <a:off x="227994" y="437355"/>
            <a:ext cx="8757757" cy="1659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7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68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6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6200" b="1" dirty="0" smtClean="0">
                <a:solidFill>
                  <a:srgbClr val="37C3FF"/>
                </a:solidFill>
                <a:latin typeface="Helvetica"/>
                <a:cs typeface="Helvetica"/>
              </a:rPr>
              <a:t>n</a:t>
            </a:r>
            <a:r>
              <a:rPr lang="en-US" sz="58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5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5400" b="1" dirty="0" smtClean="0">
                <a:solidFill>
                  <a:srgbClr val="37C3FF"/>
                </a:solidFill>
                <a:latin typeface="Helvetica"/>
                <a:cs typeface="Helvetica"/>
              </a:rPr>
              <a:t>y</a:t>
            </a:r>
            <a:r>
              <a:rPr lang="en-US" sz="5200" b="1" dirty="0" smtClean="0">
                <a:solidFill>
                  <a:srgbClr val="37C3FF"/>
                </a:solidFill>
                <a:latin typeface="Helvetica"/>
                <a:cs typeface="Helvetica"/>
              </a:rPr>
              <a:t>p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e w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i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t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h</a:t>
            </a:r>
            <a:r>
              <a:rPr lang="en-US" sz="5000" b="1" dirty="0" smtClean="0">
                <a:solidFill>
                  <a:srgbClr val="37C3FF"/>
                </a:solidFill>
                <a:latin typeface="Helvetica"/>
                <a:cs typeface="Helvetica"/>
              </a:rPr>
              <a:t> </a:t>
            </a:r>
            <a:r>
              <a:rPr lang="en-US" sz="4800" b="1" dirty="0" smtClean="0">
                <a:solidFill>
                  <a:srgbClr val="37C3FF"/>
                </a:solidFill>
                <a:latin typeface="Helvetica"/>
                <a:cs typeface="Helvetica"/>
              </a:rPr>
              <a:t>M</a:t>
            </a:r>
            <a:r>
              <a:rPr lang="en-US" sz="46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4400" b="1" dirty="0" smtClean="0">
                <a:solidFill>
                  <a:srgbClr val="37C3FF"/>
                </a:solidFill>
                <a:latin typeface="Helvetica"/>
                <a:cs typeface="Helvetica"/>
              </a:rPr>
              <a:t>ta</a:t>
            </a:r>
            <a:r>
              <a:rPr lang="en-US" sz="4200" b="1" dirty="0" smtClean="0">
                <a:solidFill>
                  <a:srgbClr val="37C3FF"/>
                </a:solidFill>
                <a:latin typeface="Helvetica"/>
                <a:cs typeface="Helvetica"/>
              </a:rPr>
              <a:t>b</a:t>
            </a:r>
            <a:r>
              <a:rPr lang="en-US" sz="4000" b="1" dirty="0" smtClean="0">
                <a:solidFill>
                  <a:srgbClr val="37C3FF"/>
                </a:solidFill>
                <a:latin typeface="Helvetica"/>
                <a:cs typeface="Helvetica"/>
              </a:rPr>
              <a:t>o</a:t>
            </a:r>
            <a:r>
              <a:rPr lang="en-US" sz="3800" b="1" dirty="0" smtClean="0">
                <a:solidFill>
                  <a:srgbClr val="37C3FF"/>
                </a:solidFill>
                <a:latin typeface="Helvetica"/>
                <a:cs typeface="Helvetica"/>
              </a:rPr>
              <a:t>l</a:t>
            </a:r>
            <a:r>
              <a:rPr lang="en-US" sz="3600" b="1" dirty="0" smtClean="0">
                <a:solidFill>
                  <a:srgbClr val="37C3FF"/>
                </a:solidFill>
                <a:latin typeface="Helvetica"/>
                <a:cs typeface="Helvetica"/>
              </a:rPr>
              <a:t>it</a:t>
            </a:r>
            <a:r>
              <a:rPr lang="en-US" sz="3400" b="1" dirty="0" smtClean="0">
                <a:solidFill>
                  <a:srgbClr val="37C3FF"/>
                </a:solidFill>
                <a:latin typeface="Helvetica"/>
                <a:cs typeface="Helvetica"/>
              </a:rPr>
              <a:t>e</a:t>
            </a:r>
            <a:r>
              <a:rPr lang="en-US" sz="3200" b="1" dirty="0" smtClean="0">
                <a:solidFill>
                  <a:srgbClr val="37C3FF"/>
                </a:solidFill>
                <a:latin typeface="Helvetica"/>
                <a:cs typeface="Helvetica"/>
              </a:rPr>
              <a:t>s</a:t>
            </a:r>
          </a:p>
          <a:p>
            <a:endParaRPr lang="en-US" sz="7200" b="1" dirty="0" smtClean="0">
              <a:solidFill>
                <a:srgbClr val="37C3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22273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9379" r="5797"/>
          <a:stretch/>
        </p:blipFill>
        <p:spPr>
          <a:xfrm>
            <a:off x="0" y="1487269"/>
            <a:ext cx="4759036" cy="536713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 bwMode="auto">
          <a:xfrm>
            <a:off x="3539836" y="1944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3235036" y="3163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463636" y="2139202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3158836" y="4687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190586" y="3849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1145886" y="427491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1342736" y="3925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1152236" y="3773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898236" y="3951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41086" y="3697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1101436" y="3544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1025236" y="3011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796636" y="3087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796636" y="2858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949036" y="2706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1069686" y="3239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872836" y="3316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948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1025236" y="2249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1253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1634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2244436" y="2782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2549236" y="2477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2015836" y="4763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0" name="Oval 39"/>
          <p:cNvSpPr/>
          <p:nvPr/>
        </p:nvSpPr>
        <p:spPr bwMode="auto">
          <a:xfrm rot="20503674">
            <a:off x="2258467" y="4614648"/>
            <a:ext cx="795251" cy="577493"/>
          </a:xfrm>
          <a:prstGeom prst="ellipse">
            <a:avLst/>
          </a:prstGeom>
          <a:solidFill>
            <a:srgbClr val="3A191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549236" y="49543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320636" y="4611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777836" y="4535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6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>
                <a:solidFill>
                  <a:srgbClr val="37C3FF"/>
                </a:solidFill>
                <a:latin typeface="Helvetica" charset="0"/>
              </a:rPr>
              <a:t>Colorectal Cancer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6200" y="838200"/>
            <a:ext cx="907945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smtClean="0">
                <a:solidFill>
                  <a:srgbClr val="37C3FF"/>
                </a:solidFill>
                <a:latin typeface="Helvetica" charset="0"/>
              </a:rPr>
              <a:t>Mass Spectrometry-based metabolomic analysis</a:t>
            </a:r>
            <a:endParaRPr lang="en-US" sz="3000" dirty="0"/>
          </a:p>
        </p:txBody>
      </p:sp>
      <p:sp>
        <p:nvSpPr>
          <p:cNvPr id="48" name="Oval 47"/>
          <p:cNvSpPr/>
          <p:nvPr/>
        </p:nvSpPr>
        <p:spPr bwMode="auto">
          <a:xfrm>
            <a:off x="3463636" y="4078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5" name="Rectangle 10"/>
          <p:cNvSpPr>
            <a:spLocks noChangeArrowheads="1"/>
          </p:cNvSpPr>
          <p:nvPr/>
        </p:nvSpPr>
        <p:spPr bwMode="auto">
          <a:xfrm>
            <a:off x="4419600" y="6096000"/>
            <a:ext cx="2667000" cy="70788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Laura Goetz </a:t>
            </a:r>
          </a:p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UCSD</a:t>
            </a:r>
            <a:endParaRPr lang="en-US" sz="2000" dirty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49" name="Rectangle 48"/>
          <p:cNvSpPr>
            <a:spLocks noChangeArrowheads="1"/>
          </p:cNvSpPr>
          <p:nvPr/>
        </p:nvSpPr>
        <p:spPr bwMode="auto">
          <a:xfrm>
            <a:off x="4724400" y="3429000"/>
            <a:ext cx="1905000" cy="70788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David Elder</a:t>
            </a:r>
          </a:p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Karolinska</a:t>
            </a:r>
            <a:endParaRPr lang="en-US" sz="2000" dirty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52" name="Rectangle 10"/>
          <p:cNvSpPr>
            <a:spLocks noChangeArrowheads="1"/>
          </p:cNvSpPr>
          <p:nvPr/>
        </p:nvSpPr>
        <p:spPr bwMode="auto">
          <a:xfrm>
            <a:off x="6747933" y="3429000"/>
            <a:ext cx="2362200" cy="707886"/>
          </a:xfrm>
          <a:prstGeom prst="rect">
            <a:avLst/>
          </a:prstGeom>
          <a:solidFill>
            <a:srgbClr val="000000"/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Cynthia Sears</a:t>
            </a:r>
          </a:p>
          <a:p>
            <a:pPr algn="ctr"/>
            <a:r>
              <a:rPr lang="en-US" sz="2000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Johns Hopkins</a:t>
            </a:r>
            <a:endParaRPr lang="en-US" sz="2000" dirty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" y="4572000"/>
            <a:ext cx="1159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7C3FF"/>
                </a:solidFill>
                <a:latin typeface="Helvetica" charset="0"/>
              </a:rPr>
              <a:t>cecum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978874" y="4953000"/>
            <a:ext cx="1364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sigmoid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0" y="6027003"/>
            <a:ext cx="4648200" cy="830997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                         tumors</a:t>
            </a:r>
          </a:p>
          <a:p>
            <a:endParaRPr lang="en-US" dirty="0" smtClean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1828800" y="6179403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127" y="4401494"/>
            <a:ext cx="1529811" cy="1719906"/>
          </a:xfrm>
          <a:prstGeom prst="rect">
            <a:avLst/>
          </a:prstGeom>
        </p:spPr>
      </p:pic>
      <p:sp>
        <p:nvSpPr>
          <p:cNvPr id="54" name="Rectangle 53"/>
          <p:cNvSpPr/>
          <p:nvPr/>
        </p:nvSpPr>
        <p:spPr>
          <a:xfrm>
            <a:off x="6858000" y="6096000"/>
            <a:ext cx="2182008" cy="707886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Caroline Johnson</a:t>
            </a:r>
          </a:p>
          <a:p>
            <a:pPr algn="ctr"/>
            <a:r>
              <a:rPr lang="en-US" sz="2000" dirty="0" smtClean="0">
                <a:solidFill>
                  <a:srgbClr val="37C3FF"/>
                </a:solidFill>
                <a:latin typeface="Helvetica" charset="0"/>
              </a:rPr>
              <a:t>Yale University</a:t>
            </a:r>
            <a:endParaRPr lang="en-US" sz="2000" dirty="0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7345" y="4401494"/>
            <a:ext cx="1705855" cy="17058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9910" y="1655107"/>
            <a:ext cx="1470890" cy="17738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5631" y="1655107"/>
            <a:ext cx="1866208" cy="1775262"/>
          </a:xfrm>
          <a:prstGeom prst="rect">
            <a:avLst/>
          </a:prstGeom>
        </p:spPr>
      </p:pic>
      <p:sp>
        <p:nvSpPr>
          <p:cNvPr id="47" name="Rectangle 46"/>
          <p:cNvSpPr/>
          <p:nvPr/>
        </p:nvSpPr>
        <p:spPr>
          <a:xfrm>
            <a:off x="1066800" y="6400800"/>
            <a:ext cx="3297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Cell Metabolism 2015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42693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9379" r="5797"/>
          <a:stretch/>
        </p:blipFill>
        <p:spPr>
          <a:xfrm>
            <a:off x="0" y="1487269"/>
            <a:ext cx="4759036" cy="536713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 bwMode="auto">
          <a:xfrm>
            <a:off x="3539836" y="1944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3235036" y="3163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463636" y="2139202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3158836" y="4687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190586" y="3849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1145886" y="427491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1342736" y="3925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1152236" y="3773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898236" y="3951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41086" y="3697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1101436" y="3544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1025236" y="3011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796636" y="3087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796636" y="2858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949036" y="2706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1069686" y="3239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872836" y="3316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948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1025236" y="2249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1253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1634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2244436" y="2782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2549236" y="2477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2015836" y="4763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0" name="Oval 39"/>
          <p:cNvSpPr/>
          <p:nvPr/>
        </p:nvSpPr>
        <p:spPr bwMode="auto">
          <a:xfrm rot="20503674">
            <a:off x="2258467" y="4614648"/>
            <a:ext cx="795251" cy="577493"/>
          </a:xfrm>
          <a:prstGeom prst="ellipse">
            <a:avLst/>
          </a:prstGeom>
          <a:solidFill>
            <a:srgbClr val="3A191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549236" y="49543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320636" y="4611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777836" y="4535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6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>
                <a:solidFill>
                  <a:srgbClr val="37C3FF"/>
                </a:solidFill>
                <a:latin typeface="Helvetica" charset="0"/>
              </a:rPr>
              <a:t>Colorectal Cancer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221" y="1295400"/>
            <a:ext cx="3241675" cy="321945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5181600" y="4262735"/>
            <a:ext cx="24020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37C3FF"/>
                </a:solidFill>
                <a:latin typeface="Arial"/>
                <a:cs typeface="Arial"/>
              </a:rPr>
              <a:t>Retention Time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620000" y="1828800"/>
            <a:ext cx="156996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Up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regulated</a:t>
            </a:r>
          </a:p>
          <a:p>
            <a:endParaRPr lang="en-US" b="1" dirty="0">
              <a:solidFill>
                <a:srgbClr val="37C3FF"/>
              </a:solidFill>
              <a:latin typeface="Arial"/>
              <a:cs typeface="Arial"/>
            </a:endParaRPr>
          </a:p>
          <a:p>
            <a:endParaRPr lang="en-US" b="1" dirty="0" smtClean="0">
              <a:solidFill>
                <a:srgbClr val="37C3FF"/>
              </a:solidFill>
              <a:latin typeface="Arial"/>
              <a:cs typeface="Arial"/>
            </a:endParaRPr>
          </a:p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Down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regulated</a:t>
            </a:r>
            <a:endParaRPr lang="en-US" dirty="0"/>
          </a:p>
        </p:txBody>
      </p:sp>
      <p:sp>
        <p:nvSpPr>
          <p:cNvPr id="52" name="Oval 51"/>
          <p:cNvSpPr/>
          <p:nvPr/>
        </p:nvSpPr>
        <p:spPr bwMode="auto">
          <a:xfrm>
            <a:off x="3463636" y="4078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8600" y="4572000"/>
            <a:ext cx="1159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7C3FF"/>
                </a:solidFill>
                <a:latin typeface="Helvetica" charset="0"/>
              </a:rPr>
              <a:t>cecum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2978874" y="4953000"/>
            <a:ext cx="1364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sigmoid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191000" y="2133600"/>
            <a:ext cx="6977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m/z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6200" y="838200"/>
            <a:ext cx="907945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smtClean="0">
                <a:solidFill>
                  <a:srgbClr val="37C3FF"/>
                </a:solidFill>
                <a:latin typeface="Helvetica" charset="0"/>
              </a:rPr>
              <a:t>Mass Spectrometry-based metabolomic analysis</a:t>
            </a:r>
            <a:endParaRPr lang="en-US" sz="3000" dirty="0"/>
          </a:p>
        </p:txBody>
      </p:sp>
      <p:sp>
        <p:nvSpPr>
          <p:cNvPr id="45" name="Rectangle 44"/>
          <p:cNvSpPr/>
          <p:nvPr/>
        </p:nvSpPr>
        <p:spPr>
          <a:xfrm>
            <a:off x="0" y="6027003"/>
            <a:ext cx="4648200" cy="830997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                         tumors</a:t>
            </a:r>
          </a:p>
          <a:p>
            <a:endParaRPr lang="en-US" dirty="0" smtClean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1828800" y="6179403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066800" y="6400800"/>
            <a:ext cx="3297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Cell Metabolism 2015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1509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9379" r="5797"/>
          <a:stretch/>
        </p:blipFill>
        <p:spPr>
          <a:xfrm>
            <a:off x="0" y="1487269"/>
            <a:ext cx="4759036" cy="536713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 bwMode="auto">
          <a:xfrm>
            <a:off x="3539836" y="1944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3235036" y="3163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463636" y="2139202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3158836" y="4687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190586" y="3849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1145886" y="427491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1342736" y="3925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1152236" y="3773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898236" y="3951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41086" y="3697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1101436" y="3544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1025236" y="3011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796636" y="3087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796636" y="2858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949036" y="2706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1069686" y="3239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872836" y="3316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948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1025236" y="2249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1253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1634836" y="2325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2244436" y="27826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2549236" y="2477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2015836" y="47638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0" name="Oval 39"/>
          <p:cNvSpPr/>
          <p:nvPr/>
        </p:nvSpPr>
        <p:spPr bwMode="auto">
          <a:xfrm rot="20503674">
            <a:off x="2258467" y="4614648"/>
            <a:ext cx="795251" cy="577493"/>
          </a:xfrm>
          <a:prstGeom prst="ellipse">
            <a:avLst/>
          </a:prstGeom>
          <a:solidFill>
            <a:srgbClr val="3A191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549236" y="49543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320636" y="46114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777836" y="45352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6" name="Rectangle 7"/>
          <p:cNvSpPr>
            <a:spLocks noGrp="1"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5400" b="1" dirty="0">
                <a:solidFill>
                  <a:srgbClr val="37C3FF"/>
                </a:solidFill>
                <a:latin typeface="Helvetica" charset="0"/>
              </a:rPr>
              <a:t>Colorectal Cancer</a:t>
            </a:r>
            <a:endParaRPr lang="en-US" sz="5400" b="1" dirty="0">
              <a:solidFill>
                <a:srgbClr val="4EC0D8"/>
              </a:solidFill>
              <a:latin typeface="Helvetica" charset="0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221" y="1295400"/>
            <a:ext cx="3241675" cy="3219450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7620000" y="1828800"/>
            <a:ext cx="156996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Up </a:t>
            </a:r>
          </a:p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regulated</a:t>
            </a:r>
          </a:p>
          <a:p>
            <a:endParaRPr lang="en-US" b="1" dirty="0">
              <a:solidFill>
                <a:srgbClr val="37C3FF"/>
              </a:solidFill>
              <a:latin typeface="Arial"/>
              <a:cs typeface="Arial"/>
            </a:endParaRPr>
          </a:p>
          <a:p>
            <a:endParaRPr lang="en-US" b="1" dirty="0" smtClean="0">
              <a:solidFill>
                <a:srgbClr val="37C3FF"/>
              </a:solidFill>
              <a:latin typeface="Arial"/>
              <a:cs typeface="Arial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9016" y="2971800"/>
            <a:ext cx="4478784" cy="38862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 bwMode="auto">
          <a:xfrm flipH="1">
            <a:off x="4842934" y="2150533"/>
            <a:ext cx="1447800" cy="1066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FB6FF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52" name="Straight Arrow Connector 51"/>
          <p:cNvCxnSpPr/>
          <p:nvPr/>
        </p:nvCxnSpPr>
        <p:spPr bwMode="auto">
          <a:xfrm>
            <a:off x="6519334" y="2142068"/>
            <a:ext cx="2286000" cy="1066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FB6FF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53" name="Oval 52"/>
          <p:cNvSpPr/>
          <p:nvPr/>
        </p:nvSpPr>
        <p:spPr bwMode="auto">
          <a:xfrm>
            <a:off x="3463636" y="4078069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28600" y="4572000"/>
            <a:ext cx="1159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7C3FF"/>
                </a:solidFill>
                <a:latin typeface="Helvetica" charset="0"/>
              </a:rPr>
              <a:t>cecum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2978874" y="4953000"/>
            <a:ext cx="1364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Helvetica" charset="0"/>
              </a:rPr>
              <a:t>sigmoid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4191000" y="2133600"/>
            <a:ext cx="6977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m/z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76200" y="838200"/>
            <a:ext cx="907945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smtClean="0">
                <a:solidFill>
                  <a:srgbClr val="37C3FF"/>
                </a:solidFill>
                <a:latin typeface="Helvetica" charset="0"/>
              </a:rPr>
              <a:t>Mass Spectrometry-based metabolomic analysis</a:t>
            </a:r>
            <a:endParaRPr lang="en-US" sz="3000" dirty="0"/>
          </a:p>
        </p:txBody>
      </p:sp>
      <p:sp>
        <p:nvSpPr>
          <p:cNvPr id="50" name="Rectangle 49"/>
          <p:cNvSpPr/>
          <p:nvPr/>
        </p:nvSpPr>
        <p:spPr>
          <a:xfrm>
            <a:off x="0" y="6027003"/>
            <a:ext cx="4648200" cy="830997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43B5FE"/>
                </a:solidFill>
                <a:latin typeface="Arial" charset="0"/>
                <a:cs typeface="Arial" charset="0"/>
              </a:rPr>
              <a:t>                         tumors</a:t>
            </a:r>
          </a:p>
          <a:p>
            <a:endParaRPr lang="en-US" dirty="0" smtClean="0">
              <a:solidFill>
                <a:srgbClr val="43B5FE"/>
              </a:solidFill>
              <a:latin typeface="Arial" charset="0"/>
              <a:cs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1828800" y="6179403"/>
            <a:ext cx="228600" cy="228600"/>
          </a:xfrm>
          <a:prstGeom prst="ellipse">
            <a:avLst/>
          </a:prstGeom>
          <a:solidFill>
            <a:srgbClr val="284FF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066800" y="6400800"/>
            <a:ext cx="3297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7C3FF"/>
                </a:solidFill>
                <a:latin typeface="Helvetica" charset="0"/>
              </a:rPr>
              <a:t>Cell Metabolism 2015</a:t>
            </a:r>
            <a:endParaRPr lang="en-US" i="1" dirty="0"/>
          </a:p>
        </p:txBody>
      </p:sp>
      <p:sp>
        <p:nvSpPr>
          <p:cNvPr id="55" name="Rectangle 54"/>
          <p:cNvSpPr/>
          <p:nvPr/>
        </p:nvSpPr>
        <p:spPr>
          <a:xfrm>
            <a:off x="7010400" y="5181600"/>
            <a:ext cx="1895071" cy="170816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endParaRPr lang="en-US" sz="900" b="1" dirty="0" smtClean="0">
              <a:solidFill>
                <a:srgbClr val="37C3FF"/>
              </a:solidFill>
              <a:latin typeface="Arial"/>
              <a:cs typeface="Arial"/>
            </a:endParaRPr>
          </a:p>
          <a:p>
            <a:r>
              <a:rPr lang="en-US" b="1" dirty="0" smtClean="0">
                <a:solidFill>
                  <a:srgbClr val="37C3FF"/>
                </a:solidFill>
                <a:latin typeface="Arial"/>
                <a:cs typeface="Arial"/>
              </a:rPr>
              <a:t>Polyamines</a:t>
            </a:r>
          </a:p>
          <a:p>
            <a:endParaRPr lang="en-US" b="1" dirty="0" smtClean="0">
              <a:solidFill>
                <a:srgbClr val="37C3FF"/>
              </a:solidFill>
              <a:latin typeface="Arial"/>
              <a:cs typeface="Arial"/>
            </a:endParaRPr>
          </a:p>
          <a:p>
            <a:endParaRPr lang="en-US" b="1" dirty="0" smtClean="0">
              <a:solidFill>
                <a:srgbClr val="37C3FF"/>
              </a:solidFill>
              <a:latin typeface="Arial"/>
              <a:cs typeface="Arial"/>
            </a:endParaRPr>
          </a:p>
          <a:p>
            <a:endParaRPr lang="en-US" b="1" dirty="0">
              <a:solidFill>
                <a:srgbClr val="37C3FF"/>
              </a:solidFill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787" y="5883443"/>
            <a:ext cx="2137013" cy="7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4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 bwMode="auto">
          <a:xfrm>
            <a:off x="5181600" y="3048000"/>
            <a:ext cx="3962400" cy="35052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5181600" y="3048000"/>
            <a:ext cx="3962400" cy="35052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" pitchFamily="-109" charset="0"/>
              <a:ea typeface="Osaka" pitchFamily="-109" charset="-128"/>
              <a:cs typeface="Osaka" pitchFamily="-109" charset="-12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-14680"/>
            <a:ext cx="403363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30B5FE"/>
                </a:solidFill>
                <a:latin typeface="Helvetica" charset="0"/>
              </a:rPr>
              <a:t>Polyamines</a:t>
            </a:r>
          </a:p>
        </p:txBody>
      </p:sp>
    </p:spTree>
    <p:extLst>
      <p:ext uri="{BB962C8B-B14F-4D97-AF65-F5344CB8AC3E}">
        <p14:creationId xmlns:p14="http://schemas.microsoft.com/office/powerpoint/2010/main" val="22693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"/>
        <a:ea typeface="Osaka"/>
        <a:cs typeface="Osaka"/>
      </a:majorFont>
      <a:minorFont>
        <a:latin typeface="Times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FFFF00"/>
            </a:solidFill>
            <a:effectLst/>
            <a:latin typeface="Times" pitchFamily="-109" charset="0"/>
            <a:ea typeface="Osaka" pitchFamily="-109" charset="-128"/>
            <a:cs typeface="Osaka" pitchFamily="-109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FFFF00"/>
            </a:solidFill>
            <a:effectLst/>
            <a:latin typeface="Times" pitchFamily="-109" charset="0"/>
            <a:ea typeface="Osaka" pitchFamily="-109" charset="-128"/>
            <a:cs typeface="Osaka" pitchFamily="-109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98:Templates:Blank Presentation</Template>
  <TotalTime>83126</TotalTime>
  <Words>2080</Words>
  <Application>Microsoft Macintosh PowerPoint</Application>
  <PresentationFormat>On-screen Show (4:3)</PresentationFormat>
  <Paragraphs>1036</Paragraphs>
  <Slides>150</Slides>
  <Notes>150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150</vt:i4>
      </vt:variant>
    </vt:vector>
  </HeadingPairs>
  <TitlesOfParts>
    <vt:vector size="151" baseType="lpstr"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TSRI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siuzdak</dc:creator>
  <cp:lastModifiedBy>Gary Siuzdak</cp:lastModifiedBy>
  <cp:revision>2878</cp:revision>
  <dcterms:created xsi:type="dcterms:W3CDTF">2014-08-30T00:31:36Z</dcterms:created>
  <dcterms:modified xsi:type="dcterms:W3CDTF">2018-04-29T15:10:54Z</dcterms:modified>
</cp:coreProperties>
</file>